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87" roundtripDataSignature="AMtx7miBc2Kr0vji5iSGJ5HIgaqxUCJ5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86" Type="http://schemas.openxmlformats.org/officeDocument/2006/relationships/slide" Target="slides/slide81.xml"/><Relationship Id="rId41" Type="http://schemas.openxmlformats.org/officeDocument/2006/relationships/slide" Target="slides/slide36.xml"/><Relationship Id="rId85" Type="http://schemas.openxmlformats.org/officeDocument/2006/relationships/slide" Target="slides/slide8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87" Type="http://customschemas.google.com/relationships/presentationmetadata" Target="metadata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8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9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9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9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8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8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8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8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8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8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8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8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9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9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8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8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.png"/><Relationship Id="rId4" Type="http://schemas.openxmlformats.org/officeDocument/2006/relationships/image" Target="../media/image4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.png"/><Relationship Id="rId4" Type="http://schemas.openxmlformats.org/officeDocument/2006/relationships/image" Target="../media/image37.png"/><Relationship Id="rId5" Type="http://schemas.openxmlformats.org/officeDocument/2006/relationships/image" Target="../media/image34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.png"/><Relationship Id="rId4" Type="http://schemas.openxmlformats.org/officeDocument/2006/relationships/image" Target="../media/image3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.png"/><Relationship Id="rId4" Type="http://schemas.openxmlformats.org/officeDocument/2006/relationships/image" Target="../media/image42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.png"/><Relationship Id="rId4" Type="http://schemas.openxmlformats.org/officeDocument/2006/relationships/image" Target="../media/image41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.png"/><Relationship Id="rId4" Type="http://schemas.openxmlformats.org/officeDocument/2006/relationships/image" Target="../media/image43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.png"/><Relationship Id="rId4" Type="http://schemas.openxmlformats.org/officeDocument/2006/relationships/image" Target="../media/image47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.png"/><Relationship Id="rId4" Type="http://schemas.openxmlformats.org/officeDocument/2006/relationships/image" Target="../media/image45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.png"/><Relationship Id="rId4" Type="http://schemas.openxmlformats.org/officeDocument/2006/relationships/image" Target="../media/image44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.png"/><Relationship Id="rId4" Type="http://schemas.openxmlformats.org/officeDocument/2006/relationships/image" Target="../media/image46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371600" y="209047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Computer Programming in Python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Chapter 9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Classes and Objects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1795462" y="2938463"/>
            <a:ext cx="5715002" cy="9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 txBox="1"/>
          <p:nvPr>
            <p:ph idx="1" type="body"/>
          </p:nvPr>
        </p:nvSpPr>
        <p:spPr>
          <a:xfrm>
            <a:off x="457200" y="1828800"/>
            <a:ext cx="80772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Classes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The </a:t>
            </a:r>
            <a:r>
              <a:rPr b="1" i="1" lang="en-US" sz="2400">
                <a:solidFill>
                  <a:srgbClr val="E36C09"/>
                </a:solidFill>
              </a:rPr>
              <a:t>class definition </a:t>
            </a:r>
            <a:r>
              <a:rPr lang="en-US" sz="2400"/>
              <a:t>defines the attributes for a class </a:t>
            </a:r>
            <a:endParaRPr/>
          </a:p>
          <a:p>
            <a:pPr indent="-228600" lvl="2" marL="11430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Outlines the data attributes and methods for the class</a:t>
            </a:r>
            <a:endParaRPr sz="2200"/>
          </a:p>
        </p:txBody>
      </p:sp>
      <p:sp>
        <p:nvSpPr>
          <p:cNvPr id="188" name="Google Shape;188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189" name="Google Shape;189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0" name="Google Shape;190;p10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191" name="Google Shape;191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10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3" name="Google Shape;19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5959" y="3505200"/>
            <a:ext cx="7139681" cy="164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/>
          <p:nvPr>
            <p:ph idx="1" type="body"/>
          </p:nvPr>
        </p:nvSpPr>
        <p:spPr>
          <a:xfrm>
            <a:off x="457200" y="1828800"/>
            <a:ext cx="80772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Class Definition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Begins with the class key word and the name of the class</a:t>
            </a:r>
            <a:endParaRPr/>
          </a:p>
          <a:p>
            <a:pPr indent="-228600" lvl="2" marL="11430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The naming convention for classes is to begin each word with an uppercase letter</a:t>
            </a:r>
            <a:endParaRPr/>
          </a:p>
          <a:p>
            <a:pPr indent="-146050" lvl="1" marL="74295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  <p:sp>
        <p:nvSpPr>
          <p:cNvPr id="199" name="Google Shape;19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200" name="Google Shape;20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01" name="Google Shape;201;p11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202" name="Google Shape;202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11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4" name="Google Shape;20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5959" y="3733800"/>
            <a:ext cx="7139681" cy="164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/>
          <p:nvPr>
            <p:ph idx="1" type="body"/>
          </p:nvPr>
        </p:nvSpPr>
        <p:spPr>
          <a:xfrm>
            <a:off x="457200" y="1828800"/>
            <a:ext cx="80772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Class Definition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The next line defines the </a:t>
            </a:r>
            <a:r>
              <a:rPr b="1" i="1" lang="en-US" sz="2400">
                <a:solidFill>
                  <a:srgbClr val="E36C09"/>
                </a:solidFill>
              </a:rPr>
              <a:t>constructor</a:t>
            </a:r>
            <a:r>
              <a:rPr lang="en-US" sz="2400">
                <a:solidFill>
                  <a:srgbClr val="E36C09"/>
                </a:solidFill>
              </a:rPr>
              <a:t> </a:t>
            </a:r>
            <a:r>
              <a:rPr lang="en-US" sz="2400"/>
              <a:t>which looks like a function or method header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Includes the word __init__ (short for </a:t>
            </a:r>
            <a:r>
              <a:rPr b="1" i="1" lang="en-US">
                <a:solidFill>
                  <a:srgbClr val="E36C09"/>
                </a:solidFill>
              </a:rPr>
              <a:t>initializer</a:t>
            </a:r>
            <a:r>
              <a:rPr lang="en-US"/>
              <a:t>) 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It is preceded and followed by two underscores</a:t>
            </a:r>
            <a:endParaRPr/>
          </a:p>
        </p:txBody>
      </p:sp>
      <p:sp>
        <p:nvSpPr>
          <p:cNvPr id="210" name="Google Shape;210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211" name="Google Shape;211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12" name="Google Shape;212;p12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213" name="Google Shape;213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12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5" name="Google Shape;21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5959" y="4191000"/>
            <a:ext cx="7139681" cy="164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 txBox="1"/>
          <p:nvPr>
            <p:ph idx="1" type="body"/>
          </p:nvPr>
        </p:nvSpPr>
        <p:spPr>
          <a:xfrm>
            <a:off x="457200" y="1828800"/>
            <a:ext cx="80772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Class Definition</a:t>
            </a:r>
            <a:endParaRPr/>
          </a:p>
          <a:p>
            <a:pPr indent="-285781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3100"/>
              <a:t>The constructor executes when an object of the class is created</a:t>
            </a:r>
            <a:endParaRPr/>
          </a:p>
          <a:p>
            <a:pPr indent="-285781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3100"/>
              <a:t>Any parameters used by the constructor would be included along with the parameter </a:t>
            </a:r>
            <a:r>
              <a:rPr b="1" i="1" lang="en-US" sz="3100">
                <a:solidFill>
                  <a:srgbClr val="E36C09"/>
                </a:solidFill>
              </a:rPr>
              <a:t>self</a:t>
            </a:r>
            <a:r>
              <a:rPr lang="en-US" sz="3100">
                <a:solidFill>
                  <a:srgbClr val="E36C09"/>
                </a:solidFill>
              </a:rPr>
              <a:t> </a:t>
            </a:r>
            <a:r>
              <a:rPr lang="en-US" sz="3100"/>
              <a:t>which is a reference to the object being created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self is typical and considered the standard although root and others are common</a:t>
            </a:r>
            <a:endParaRPr sz="2100"/>
          </a:p>
        </p:txBody>
      </p:sp>
      <p:sp>
        <p:nvSpPr>
          <p:cNvPr id="221" name="Google Shape;221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222" name="Google Shape;222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23" name="Google Shape;223;p13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224" name="Google Shape;224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13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6" name="Google Shape;22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0187" y="5143500"/>
            <a:ext cx="599122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"/>
          <p:cNvSpPr txBox="1"/>
          <p:nvPr>
            <p:ph idx="1" type="body"/>
          </p:nvPr>
        </p:nvSpPr>
        <p:spPr>
          <a:xfrm>
            <a:off x="457200" y="1828800"/>
            <a:ext cx="80772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/>
              <a:t>Class Definition Example</a:t>
            </a:r>
            <a:endParaRPr/>
          </a:p>
          <a:p>
            <a:pPr indent="-285750" lvl="1" marL="742950" rtl="0" algn="l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A Reservation Class</a:t>
            </a:r>
            <a:endParaRPr/>
          </a:p>
          <a:p>
            <a:pPr indent="-228600" lvl="2" marL="11430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Attributes for name, day, time, number of guests</a:t>
            </a:r>
            <a:endParaRPr/>
          </a:p>
          <a:p>
            <a:pPr indent="-285750" lvl="1" marL="74295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400"/>
              <a:t>To create an instance of the Reservation class requires passing the constructor a name, day, time, and number of guests</a:t>
            </a:r>
            <a:endParaRPr sz="2400"/>
          </a:p>
        </p:txBody>
      </p:sp>
      <p:sp>
        <p:nvSpPr>
          <p:cNvPr id="232" name="Google Shape;23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233" name="Google Shape;23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34" name="Google Shape;234;p14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235" name="Google Shape;235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14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7" name="Google Shape;23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4213" y="4114800"/>
            <a:ext cx="6183173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"/>
          <p:cNvSpPr txBox="1"/>
          <p:nvPr>
            <p:ph idx="1" type="body"/>
          </p:nvPr>
        </p:nvSpPr>
        <p:spPr>
          <a:xfrm>
            <a:off x="457200" y="1828800"/>
            <a:ext cx="80772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/>
              <a:t>Class Definition Example</a:t>
            </a:r>
            <a:endParaRPr/>
          </a:p>
          <a:p>
            <a:pPr indent="-285750" lvl="1" marL="742950" rtl="0" algn="l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The four lines within the class declare and </a:t>
            </a:r>
            <a:r>
              <a:rPr b="1" i="1" lang="en-US" sz="2600">
                <a:solidFill>
                  <a:srgbClr val="E36C09"/>
                </a:solidFill>
              </a:rPr>
              <a:t>initialize</a:t>
            </a:r>
            <a:r>
              <a:rPr lang="en-US" sz="2600">
                <a:solidFill>
                  <a:srgbClr val="E36C09"/>
                </a:solidFill>
              </a:rPr>
              <a:t> </a:t>
            </a:r>
            <a:r>
              <a:rPr lang="en-US" sz="2600"/>
              <a:t>the instance attributes using the values of the parameters that were passed to the constructor</a:t>
            </a:r>
            <a:endParaRPr/>
          </a:p>
          <a:p>
            <a:pPr indent="-121284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43" name="Google Shape;24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244" name="Google Shape;24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246" name="Google Shape;246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15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8" name="Google Shape;24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4213" y="3581400"/>
            <a:ext cx="6183173" cy="175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15"/>
          <p:cNvCxnSpPr/>
          <p:nvPr/>
        </p:nvCxnSpPr>
        <p:spPr>
          <a:xfrm flipH="1">
            <a:off x="4495800" y="4114800"/>
            <a:ext cx="76200" cy="228600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lg" w="lg" type="stealth"/>
          </a:ln>
        </p:spPr>
      </p:cxnSp>
      <p:cxnSp>
        <p:nvCxnSpPr>
          <p:cNvPr id="250" name="Google Shape;250;p15"/>
          <p:cNvCxnSpPr/>
          <p:nvPr/>
        </p:nvCxnSpPr>
        <p:spPr>
          <a:xfrm flipH="1">
            <a:off x="4267200" y="4114800"/>
            <a:ext cx="914400" cy="533400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lg" w="lg" type="stealth"/>
          </a:ln>
        </p:spPr>
      </p:cxnSp>
      <p:cxnSp>
        <p:nvCxnSpPr>
          <p:cNvPr id="251" name="Google Shape;251;p15"/>
          <p:cNvCxnSpPr/>
          <p:nvPr/>
        </p:nvCxnSpPr>
        <p:spPr>
          <a:xfrm flipH="1">
            <a:off x="4572000" y="4114800"/>
            <a:ext cx="1371600" cy="685800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lg" w="lg" type="stealth"/>
          </a:ln>
        </p:spPr>
      </p:cxnSp>
      <p:cxnSp>
        <p:nvCxnSpPr>
          <p:cNvPr id="252" name="Google Shape;252;p15"/>
          <p:cNvCxnSpPr/>
          <p:nvPr/>
        </p:nvCxnSpPr>
        <p:spPr>
          <a:xfrm flipH="1">
            <a:off x="5105400" y="4114800"/>
            <a:ext cx="1752600" cy="914400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lg" w="lg" type="stealth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"/>
          <p:cNvSpPr txBox="1"/>
          <p:nvPr>
            <p:ph idx="1" type="body"/>
          </p:nvPr>
        </p:nvSpPr>
        <p:spPr>
          <a:xfrm>
            <a:off x="457200" y="1828800"/>
            <a:ext cx="80772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Class Definition Example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r1 is an instance of the Reservation class</a:t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58" name="Google Shape;25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259" name="Google Shape;25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60" name="Google Shape;260;p16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261" name="Google Shape;261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p16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3" name="Google Shape;26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7611" y="2819400"/>
            <a:ext cx="5876377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22319" y="6092190"/>
            <a:ext cx="2346960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6"/>
          <p:cNvSpPr/>
          <p:nvPr/>
        </p:nvSpPr>
        <p:spPr>
          <a:xfrm>
            <a:off x="1143000" y="5278756"/>
            <a:ext cx="381000" cy="20764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ABF8E"/>
          </a:solidFill>
          <a:ln cap="flat" cmpd="sng" w="254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>
            <p:ph idx="1" type="body"/>
          </p:nvPr>
        </p:nvSpPr>
        <p:spPr>
          <a:xfrm>
            <a:off x="457200" y="1828800"/>
            <a:ext cx="80772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300"/>
              <a:t>Class Definition Example</a:t>
            </a:r>
            <a:endParaRPr/>
          </a:p>
          <a:p>
            <a:pPr indent="-285750" lvl="1" marL="74295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Each </a:t>
            </a:r>
            <a:r>
              <a:rPr i="1" lang="en-US"/>
              <a:t>Reservation</a:t>
            </a:r>
            <a:r>
              <a:rPr lang="en-US"/>
              <a:t> object created will have its own set of attributes with its own set of values</a:t>
            </a:r>
            <a:endParaRPr/>
          </a:p>
          <a:p>
            <a:pPr indent="-228600" lvl="2" marL="1143000" rtl="0" algn="l"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If there were methods, each object would have its own set of methods</a:t>
            </a:r>
            <a:endParaRPr/>
          </a:p>
          <a:p>
            <a:pPr indent="-285750" lvl="1" marL="74295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The values stored in the instance attributes are referred to as the object’s </a:t>
            </a:r>
            <a:r>
              <a:rPr b="1" i="1" lang="en-US">
                <a:solidFill>
                  <a:srgbClr val="E36C09"/>
                </a:solidFill>
              </a:rPr>
              <a:t>state</a:t>
            </a:r>
            <a:endParaRPr/>
          </a:p>
          <a:p>
            <a:pPr indent="-134619" lvl="1" marL="74295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71" name="Google Shape;27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272" name="Google Shape;27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73" name="Google Shape;273;p17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274" name="Google Shape;274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17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p17"/>
          <p:cNvGrpSpPr/>
          <p:nvPr/>
        </p:nvGrpSpPr>
        <p:grpSpPr>
          <a:xfrm>
            <a:off x="4495800" y="4419600"/>
            <a:ext cx="2590800" cy="1524000"/>
            <a:chOff x="990600" y="3124200"/>
            <a:chExt cx="3276600" cy="1524000"/>
          </a:xfrm>
        </p:grpSpPr>
        <p:sp>
          <p:nvSpPr>
            <p:cNvPr id="277" name="Google Shape;277;p17"/>
            <p:cNvSpPr/>
            <p:nvPr/>
          </p:nvSpPr>
          <p:spPr>
            <a:xfrm>
              <a:off x="990600" y="3124200"/>
              <a:ext cx="3276600" cy="381000"/>
            </a:xfrm>
            <a:prstGeom prst="rect">
              <a:avLst/>
            </a:prstGeom>
            <a:noFill/>
            <a:ln cap="flat" cmpd="sng" w="2540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Reservation r1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990600" y="3505200"/>
              <a:ext cx="3276600" cy="1143000"/>
            </a:xfrm>
            <a:prstGeom prst="rect">
              <a:avLst/>
            </a:prstGeom>
            <a:noFill/>
            <a:ln cap="flat" cmpd="sng" w="2540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name	Lake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day	Monday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time	1830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guests	4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9" name="Google Shape;279;p17"/>
          <p:cNvSpPr txBox="1"/>
          <p:nvPr/>
        </p:nvSpPr>
        <p:spPr>
          <a:xfrm>
            <a:off x="2667000" y="5105400"/>
            <a:ext cx="124752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 of r1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 txBox="1"/>
          <p:nvPr>
            <p:ph idx="1" type="body"/>
          </p:nvPr>
        </p:nvSpPr>
        <p:spPr>
          <a:xfrm>
            <a:off x="457200" y="1828800"/>
            <a:ext cx="8077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/>
              <a:t>Two </a:t>
            </a:r>
            <a:r>
              <a:rPr lang="en-US"/>
              <a:t>objects (r1 and r2) with different attribute values (states)</a:t>
            </a:r>
            <a:endParaRPr/>
          </a:p>
          <a:p>
            <a:pPr indent="-161290" lvl="1" marL="74295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85" name="Google Shape;28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286" name="Google Shape;28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87" name="Google Shape;287;p18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288" name="Google Shape;288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18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0" name="Google Shape;29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2255520"/>
            <a:ext cx="6407178" cy="399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62600" y="3642360"/>
            <a:ext cx="3074670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"/>
          <p:cNvSpPr txBox="1"/>
          <p:nvPr>
            <p:ph idx="1" type="body"/>
          </p:nvPr>
        </p:nvSpPr>
        <p:spPr>
          <a:xfrm>
            <a:off x="457200" y="1828800"/>
            <a:ext cx="80772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Classes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Some class constructors receive no parameters when an object is created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There would usually be methods within the class for assigning values to the attributes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Also, consider that a </a:t>
            </a:r>
            <a:r>
              <a:rPr i="1" lang="en-US" sz="2600"/>
              <a:t>Reservation</a:t>
            </a:r>
            <a:r>
              <a:rPr lang="en-US" sz="2600"/>
              <a:t> may need to be changed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To provide for this capability, a method would be added to the class definition which would allow a change to the state of the object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Through the public interface</a:t>
            </a:r>
            <a:endParaRPr sz="2600"/>
          </a:p>
        </p:txBody>
      </p:sp>
      <p:sp>
        <p:nvSpPr>
          <p:cNvPr id="297" name="Google Shape;29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298" name="Google Shape;29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99" name="Google Shape;299;p19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300" name="Google Shape;300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1" name="Google Shape;301;p19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idx="1" type="body"/>
          </p:nvPr>
        </p:nvSpPr>
        <p:spPr>
          <a:xfrm>
            <a:off x="457200" y="1828800"/>
            <a:ext cx="80772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Two Approaches to Programming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E36C09"/>
              </a:buClr>
              <a:buSzPts val="2400"/>
              <a:buChar char="–"/>
            </a:pPr>
            <a:r>
              <a:rPr b="1" i="1" lang="en-US" sz="2400">
                <a:solidFill>
                  <a:srgbClr val="E36C09"/>
                </a:solidFill>
              </a:rPr>
              <a:t>Procedural</a:t>
            </a:r>
            <a:r>
              <a:rPr lang="en-US" sz="2400">
                <a:solidFill>
                  <a:srgbClr val="E36C09"/>
                </a:solidFill>
              </a:rPr>
              <a:t> </a:t>
            </a:r>
            <a:endParaRPr/>
          </a:p>
          <a:p>
            <a:pPr indent="-228600" lvl="2" marL="11430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Order of operations follows a flow of control where a specific task is completed, and then another, and then another, and so on</a:t>
            </a:r>
            <a:endParaRPr/>
          </a:p>
          <a:p>
            <a:pPr indent="-228600" lvl="2" marL="11430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The functions are called (some are passed data) to complete a specific task</a:t>
            </a:r>
            <a:endParaRPr/>
          </a:p>
          <a:p>
            <a:pPr indent="-228600" lvl="2" marL="11430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The data and the functionality are separate</a:t>
            </a:r>
            <a:endParaRPr/>
          </a:p>
        </p:txBody>
      </p:sp>
      <p:sp>
        <p:nvSpPr>
          <p:cNvPr id="96" name="Google Shape;96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97" name="Google Shape;97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8" name="Google Shape;98;p2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99" name="Google Shape;9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2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"/>
          <p:cNvSpPr txBox="1"/>
          <p:nvPr>
            <p:ph idx="1" type="body"/>
          </p:nvPr>
        </p:nvSpPr>
        <p:spPr>
          <a:xfrm>
            <a:off x="457200" y="1828800"/>
            <a:ext cx="80772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300"/>
              <a:t>Class Methods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The behavior of an object is specified by writing methods in the class definition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A </a:t>
            </a:r>
            <a:r>
              <a:rPr b="1" i="1" lang="en-US">
                <a:solidFill>
                  <a:srgbClr val="E36C09"/>
                </a:solidFill>
              </a:rPr>
              <a:t>method</a:t>
            </a:r>
            <a:r>
              <a:rPr lang="en-US">
                <a:solidFill>
                  <a:srgbClr val="E36C09"/>
                </a:solidFill>
              </a:rPr>
              <a:t> </a:t>
            </a:r>
            <a:r>
              <a:rPr lang="en-US"/>
              <a:t>is like a function, but it is inside an object and interacts with the data elements of the object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These methods provide the public interface</a:t>
            </a:r>
            <a:endParaRPr/>
          </a:p>
        </p:txBody>
      </p:sp>
      <p:sp>
        <p:nvSpPr>
          <p:cNvPr id="307" name="Google Shape;30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308" name="Google Shape;30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09" name="Google Shape;309;p20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310" name="Google Shape;310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1" name="Google Shape;311;p20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" name="Google Shape;312;p20"/>
          <p:cNvSpPr txBox="1"/>
          <p:nvPr/>
        </p:nvSpPr>
        <p:spPr>
          <a:xfrm>
            <a:off x="762000" y="5648979"/>
            <a:ext cx="7467600" cy="492443"/>
          </a:xfrm>
          <a:prstGeom prst="rect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1" marL="1143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 Methods provide a public interface</a:t>
            </a:r>
            <a:endParaRPr b="0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"/>
          <p:cNvSpPr txBox="1"/>
          <p:nvPr>
            <p:ph idx="1" type="body"/>
          </p:nvPr>
        </p:nvSpPr>
        <p:spPr>
          <a:xfrm>
            <a:off x="457200" y="1828800"/>
            <a:ext cx="8077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Class Methods</a:t>
            </a:r>
            <a:endParaRPr/>
          </a:p>
          <a:p>
            <a:pPr indent="-285781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3100"/>
              <a:t>The Reservation class could provide the functionality to change the time of the reservation</a:t>
            </a:r>
            <a:endParaRPr/>
          </a:p>
          <a:p>
            <a:pPr indent="-285781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3100"/>
              <a:t>A program using the class could then change the state of time through this method</a:t>
            </a:r>
            <a:endParaRPr sz="3100"/>
          </a:p>
        </p:txBody>
      </p:sp>
      <p:sp>
        <p:nvSpPr>
          <p:cNvPr id="318" name="Google Shape;31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319" name="Google Shape;31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20" name="Google Shape;320;p21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321" name="Google Shape;321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2" name="Google Shape;322;p21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p21"/>
          <p:cNvSpPr txBox="1"/>
          <p:nvPr/>
        </p:nvSpPr>
        <p:spPr>
          <a:xfrm>
            <a:off x="762000" y="5648979"/>
            <a:ext cx="7467600" cy="492443"/>
          </a:xfrm>
          <a:prstGeom prst="rect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1" marL="1143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 Method to change the time attribute</a:t>
            </a:r>
            <a:endParaRPr b="0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6636" y="4191000"/>
            <a:ext cx="4318328" cy="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"/>
          <p:cNvSpPr txBox="1"/>
          <p:nvPr>
            <p:ph idx="1" type="body"/>
          </p:nvPr>
        </p:nvSpPr>
        <p:spPr>
          <a:xfrm>
            <a:off x="457200" y="1828800"/>
            <a:ext cx="807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300"/>
              <a:t>Class Methods</a:t>
            </a:r>
            <a:endParaRPr/>
          </a:p>
          <a:p>
            <a:pPr indent="-285750" lvl="1" marL="74295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The method would be included in the class definition</a:t>
            </a:r>
            <a:endParaRPr/>
          </a:p>
          <a:p>
            <a:pPr indent="-228600" lvl="2" marL="1143000" rtl="0" algn="l"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The first parameter is the object on which the method is being called</a:t>
            </a:r>
            <a:endParaRPr/>
          </a:p>
          <a:p>
            <a:pPr indent="-228600" lvl="3" marL="1600200" rtl="0" algn="l"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It is received as self by the method</a:t>
            </a:r>
            <a:endParaRPr/>
          </a:p>
          <a:p>
            <a:pPr indent="-228600" lvl="2" marL="1143000" rtl="0" algn="l"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The second is the time that will be assigned to the time attribute of the object</a:t>
            </a:r>
            <a:endParaRPr sz="2600"/>
          </a:p>
        </p:txBody>
      </p:sp>
      <p:sp>
        <p:nvSpPr>
          <p:cNvPr id="330" name="Google Shape;330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331" name="Google Shape;331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32" name="Google Shape;332;p22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333" name="Google Shape;333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4" name="Google Shape;334;p22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5" name="Google Shape;33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6636" y="4572000"/>
            <a:ext cx="4318328" cy="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"/>
          <p:cNvSpPr txBox="1"/>
          <p:nvPr>
            <p:ph idx="1" type="body"/>
          </p:nvPr>
        </p:nvSpPr>
        <p:spPr>
          <a:xfrm>
            <a:off x="457200" y="1828800"/>
            <a:ext cx="8077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/>
              <a:t>Class Methods</a:t>
            </a:r>
            <a:endParaRPr/>
          </a:p>
          <a:p>
            <a:pPr indent="-285750" lvl="1" marL="742950" rtl="0" algn="l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The method is included in the class</a:t>
            </a:r>
            <a:endParaRPr/>
          </a:p>
        </p:txBody>
      </p:sp>
      <p:sp>
        <p:nvSpPr>
          <p:cNvPr id="341" name="Google Shape;341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342" name="Google Shape;342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43" name="Google Shape;343;p23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344" name="Google Shape;344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23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23"/>
          <p:cNvSpPr txBox="1"/>
          <p:nvPr/>
        </p:nvSpPr>
        <p:spPr>
          <a:xfrm>
            <a:off x="762000" y="5630513"/>
            <a:ext cx="7467600" cy="529376"/>
          </a:xfrm>
          <a:prstGeom prst="rect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2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 the indentation and alignment</a:t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3982" y="2788920"/>
            <a:ext cx="6223635" cy="246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4"/>
          <p:cNvSpPr txBox="1"/>
          <p:nvPr>
            <p:ph idx="1" type="body"/>
          </p:nvPr>
        </p:nvSpPr>
        <p:spPr>
          <a:xfrm>
            <a:off x="457200" y="1828799"/>
            <a:ext cx="8077200" cy="274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Class Methods</a:t>
            </a:r>
            <a:endParaRPr/>
          </a:p>
          <a:p>
            <a:pPr indent="-285781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3100"/>
              <a:t>After an object of the class is created, the method can be called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/>
              <a:t>Object name, the dot operator, and the method name</a:t>
            </a:r>
            <a:endParaRPr/>
          </a:p>
          <a:p>
            <a:pPr indent="-285781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3100"/>
              <a:t>Only one argument is passed to the method</a:t>
            </a:r>
            <a:endParaRPr/>
          </a:p>
          <a:p>
            <a:pPr indent="-285781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3100"/>
              <a:t>The object reference is passed automatically</a:t>
            </a:r>
            <a:endParaRPr sz="3100"/>
          </a:p>
        </p:txBody>
      </p:sp>
      <p:sp>
        <p:nvSpPr>
          <p:cNvPr id="353" name="Google Shape;35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354" name="Google Shape;354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55" name="Google Shape;355;p24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356" name="Google Shape;356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7" name="Google Shape;357;p24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8" name="Google Shape;358;p24"/>
          <p:cNvSpPr txBox="1"/>
          <p:nvPr/>
        </p:nvSpPr>
        <p:spPr>
          <a:xfrm>
            <a:off x="2560013" y="4648200"/>
            <a:ext cx="38715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r1.change_time(1800)</a:t>
            </a:r>
            <a:endParaRPr b="1"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9" name="Google Shape;359;p24"/>
          <p:cNvSpPr txBox="1"/>
          <p:nvPr/>
        </p:nvSpPr>
        <p:spPr>
          <a:xfrm>
            <a:off x="762000" y="5618202"/>
            <a:ext cx="7467600" cy="553998"/>
          </a:xfrm>
          <a:prstGeom prst="rect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2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object reference is passed automatically</a:t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5"/>
          <p:cNvSpPr txBox="1"/>
          <p:nvPr>
            <p:ph idx="1" type="body"/>
          </p:nvPr>
        </p:nvSpPr>
        <p:spPr>
          <a:xfrm>
            <a:off x="457200" y="1828800"/>
            <a:ext cx="8077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Class Methods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Methods to enable changing each of the </a:t>
            </a:r>
            <a:r>
              <a:rPr i="1" lang="en-US"/>
              <a:t>Reservation</a:t>
            </a:r>
            <a:r>
              <a:rPr lang="en-US"/>
              <a:t> attributes could be added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If the constructor for a class does not have parameters, all of the attributes for the class might be set through methods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Different requirements call for different solutions</a:t>
            </a:r>
            <a:endParaRPr/>
          </a:p>
        </p:txBody>
      </p:sp>
      <p:sp>
        <p:nvSpPr>
          <p:cNvPr id="365" name="Google Shape;36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366" name="Google Shape;366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67" name="Google Shape;367;p25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368" name="Google Shape;368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" name="Google Shape;369;p25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6"/>
          <p:cNvSpPr txBox="1"/>
          <p:nvPr>
            <p:ph idx="1" type="body"/>
          </p:nvPr>
        </p:nvSpPr>
        <p:spPr>
          <a:xfrm>
            <a:off x="457200" y="1828800"/>
            <a:ext cx="80772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300"/>
              <a:t>Class Methods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So how does this protect the data attribute?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The public interface methods can include protections like input validation</a:t>
            </a:r>
            <a:endParaRPr/>
          </a:p>
        </p:txBody>
      </p:sp>
      <p:sp>
        <p:nvSpPr>
          <p:cNvPr id="375" name="Google Shape;375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376" name="Google Shape;376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77" name="Google Shape;377;p26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378" name="Google Shape;378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9" name="Google Shape;379;p26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0" name="Google Shape;38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8070" y="3829050"/>
            <a:ext cx="587546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7"/>
          <p:cNvSpPr txBox="1"/>
          <p:nvPr>
            <p:ph idx="1" type="body"/>
          </p:nvPr>
        </p:nvSpPr>
        <p:spPr>
          <a:xfrm>
            <a:off x="457200" y="1828800"/>
            <a:ext cx="8077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300"/>
              <a:t>Class Access Specifiers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Different parts of an object are designated for access using what are referred to as </a:t>
            </a:r>
            <a:r>
              <a:rPr b="1" i="1" lang="en-US" sz="2600">
                <a:solidFill>
                  <a:srgbClr val="E36C09"/>
                </a:solidFill>
              </a:rPr>
              <a:t>access specifiers</a:t>
            </a:r>
            <a:endParaRPr sz="2600"/>
          </a:p>
          <a:p>
            <a:pPr indent="-228600" lvl="2" marL="114300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rgbClr val="E36C09"/>
              </a:buClr>
              <a:buSzPct val="100000"/>
              <a:buChar char="•"/>
            </a:pPr>
            <a:r>
              <a:rPr b="1" i="1" lang="en-US">
                <a:solidFill>
                  <a:srgbClr val="E36C09"/>
                </a:solidFill>
              </a:rPr>
              <a:t>Public</a:t>
            </a:r>
            <a:r>
              <a:rPr lang="en-US">
                <a:solidFill>
                  <a:srgbClr val="E36C09"/>
                </a:solidFill>
              </a:rPr>
              <a:t> </a:t>
            </a:r>
            <a:r>
              <a:rPr lang="en-US"/>
              <a:t>Access Modifier: The members declared as public (which is the default) are deemed accessible from outside an object of the class.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rgbClr val="E36C09"/>
              </a:buClr>
              <a:buSzPct val="100000"/>
              <a:buChar char="•"/>
            </a:pPr>
            <a:r>
              <a:rPr b="1" i="1" lang="en-US">
                <a:solidFill>
                  <a:srgbClr val="E36C09"/>
                </a:solidFill>
              </a:rPr>
              <a:t>Protected</a:t>
            </a:r>
            <a:r>
              <a:rPr lang="en-US">
                <a:solidFill>
                  <a:srgbClr val="E36C09"/>
                </a:solidFill>
              </a:rPr>
              <a:t> </a:t>
            </a:r>
            <a:r>
              <a:rPr lang="en-US"/>
              <a:t>Access Modifier: The members designated as protected are deemed accessible only from a class derived from it (a subclass).</a:t>
            </a:r>
            <a:endParaRPr b="1"/>
          </a:p>
          <a:p>
            <a:pPr indent="-228600" lvl="2" marL="114300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rgbClr val="E36C09"/>
              </a:buClr>
              <a:buSzPct val="100000"/>
              <a:buChar char="•"/>
            </a:pPr>
            <a:r>
              <a:rPr b="1" i="1" lang="en-US">
                <a:solidFill>
                  <a:srgbClr val="E36C09"/>
                </a:solidFill>
              </a:rPr>
              <a:t>Private</a:t>
            </a:r>
            <a:r>
              <a:rPr lang="en-US">
                <a:solidFill>
                  <a:srgbClr val="E36C09"/>
                </a:solidFill>
              </a:rPr>
              <a:t> </a:t>
            </a:r>
            <a:r>
              <a:rPr lang="en-US"/>
              <a:t>Access Modifier: These members are designated as only accessible from within the class.  Access from outside the class is deemed inappropriate.</a:t>
            </a:r>
            <a:endParaRPr b="1"/>
          </a:p>
        </p:txBody>
      </p:sp>
      <p:sp>
        <p:nvSpPr>
          <p:cNvPr id="386" name="Google Shape;38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387" name="Google Shape;38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88" name="Google Shape;388;p27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389" name="Google Shape;389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0" name="Google Shape;390;p27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8"/>
          <p:cNvSpPr txBox="1"/>
          <p:nvPr>
            <p:ph idx="1" type="body"/>
          </p:nvPr>
        </p:nvSpPr>
        <p:spPr>
          <a:xfrm>
            <a:off x="457200" y="1828800"/>
            <a:ext cx="807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31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300"/>
              <a:t>Class Access Specifiers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Python does not have an effective way of specifying or enforcing </a:t>
            </a:r>
            <a:r>
              <a:rPr b="1" i="1" lang="en-US">
                <a:solidFill>
                  <a:srgbClr val="E36C09"/>
                </a:solidFill>
              </a:rPr>
              <a:t>public</a:t>
            </a:r>
            <a:r>
              <a:rPr lang="en-US"/>
              <a:t>, </a:t>
            </a:r>
            <a:r>
              <a:rPr b="1" i="1" lang="en-US">
                <a:solidFill>
                  <a:srgbClr val="E36C09"/>
                </a:solidFill>
              </a:rPr>
              <a:t>protected</a:t>
            </a:r>
            <a:r>
              <a:rPr lang="en-US"/>
              <a:t>, and </a:t>
            </a:r>
            <a:r>
              <a:rPr b="1" i="1" lang="en-US">
                <a:solidFill>
                  <a:srgbClr val="E36C09"/>
                </a:solidFill>
              </a:rPr>
              <a:t>private</a:t>
            </a:r>
            <a:r>
              <a:rPr lang="en-US">
                <a:solidFill>
                  <a:srgbClr val="E36C09"/>
                </a:solidFill>
              </a:rPr>
              <a:t> </a:t>
            </a:r>
            <a:r>
              <a:rPr lang="en-US"/>
              <a:t>access, but a convention is used to signify access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A single preceding underscore to </a:t>
            </a:r>
            <a:r>
              <a:rPr i="1" lang="en-US"/>
              <a:t>indicate</a:t>
            </a:r>
            <a:r>
              <a:rPr lang="en-US"/>
              <a:t> </a:t>
            </a:r>
            <a:r>
              <a:rPr b="1" i="1" lang="en-US"/>
              <a:t>protected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Two underscores preceding an item to </a:t>
            </a:r>
            <a:r>
              <a:rPr i="1" lang="en-US"/>
              <a:t>indicate</a:t>
            </a:r>
            <a:r>
              <a:rPr lang="en-US"/>
              <a:t> that it is </a:t>
            </a:r>
            <a:r>
              <a:rPr b="1" i="1" lang="en-US"/>
              <a:t>private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Since Python uses name mangling (beyond the scope of this text), some protection is afforded private elements (although they are still technically accessible)</a:t>
            </a:r>
            <a:endParaRPr/>
          </a:p>
        </p:txBody>
      </p:sp>
      <p:sp>
        <p:nvSpPr>
          <p:cNvPr id="396" name="Google Shape;39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397" name="Google Shape;39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98" name="Google Shape;398;p28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399" name="Google Shape;399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0" name="Google Shape;400;p28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 txBox="1"/>
          <p:nvPr>
            <p:ph idx="1" type="body"/>
          </p:nvPr>
        </p:nvSpPr>
        <p:spPr>
          <a:xfrm>
            <a:off x="457200" y="1828800"/>
            <a:ext cx="8077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300"/>
              <a:t>Class Access Specifiers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The Reservation class with the attributes specified as private attributes</a:t>
            </a:r>
            <a:endParaRPr/>
          </a:p>
        </p:txBody>
      </p:sp>
      <p:sp>
        <p:nvSpPr>
          <p:cNvPr id="406" name="Google Shape;40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407" name="Google Shape;40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08" name="Google Shape;408;p29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409" name="Google Shape;409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0" name="Google Shape;410;p29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1" name="Google Shape;41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0207" y="3352800"/>
            <a:ext cx="6291185" cy="173736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9"/>
          <p:cNvSpPr txBox="1"/>
          <p:nvPr/>
        </p:nvSpPr>
        <p:spPr>
          <a:xfrm>
            <a:off x="762000" y="5618202"/>
            <a:ext cx="7467600" cy="553998"/>
          </a:xfrm>
          <a:prstGeom prst="rect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2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Specify attributes as private using two underscores</a:t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>
            <p:ph idx="1" type="body"/>
          </p:nvPr>
        </p:nvSpPr>
        <p:spPr>
          <a:xfrm>
            <a:off x="457200" y="1828800"/>
            <a:ext cx="8077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Two Approaches to Programming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E36C09"/>
              </a:buClr>
              <a:buSzPts val="2400"/>
              <a:buChar char="–"/>
            </a:pPr>
            <a:r>
              <a:rPr b="1" i="1" lang="en-US" sz="2400">
                <a:solidFill>
                  <a:srgbClr val="E36C09"/>
                </a:solidFill>
              </a:rPr>
              <a:t>Object-oriented programming (OOP)</a:t>
            </a:r>
            <a:r>
              <a:rPr lang="en-US" sz="2400"/>
              <a:t> 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Data and functionality are combined in an object and are </a:t>
            </a:r>
            <a:r>
              <a:rPr i="1" lang="en-US" sz="2000"/>
              <a:t>hidden</a:t>
            </a:r>
            <a:r>
              <a:rPr lang="en-US" sz="2000"/>
              <a:t> from the rest of the program</a:t>
            </a:r>
            <a:endParaRPr/>
          </a:p>
          <a:p>
            <a:pPr indent="-228600" lvl="3" marL="16002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This is referred to as </a:t>
            </a:r>
            <a:r>
              <a:rPr b="1" i="1" lang="en-US" sz="2200">
                <a:solidFill>
                  <a:srgbClr val="E36C09"/>
                </a:solidFill>
              </a:rPr>
              <a:t>encapsulation</a:t>
            </a:r>
            <a:endParaRPr/>
          </a:p>
          <a:p>
            <a:pPr indent="-228600" lvl="2" marL="11430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Data items stored by an object are referred to as </a:t>
            </a:r>
            <a:r>
              <a:rPr b="1" i="1" lang="en-US" sz="2200">
                <a:solidFill>
                  <a:srgbClr val="E36C09"/>
                </a:solidFill>
              </a:rPr>
              <a:t>attributes</a:t>
            </a:r>
            <a:r>
              <a:rPr lang="en-US" sz="2200">
                <a:solidFill>
                  <a:srgbClr val="E36C09"/>
                </a:solidFill>
              </a:rPr>
              <a:t> </a:t>
            </a:r>
            <a:r>
              <a:rPr lang="en-US" sz="2200"/>
              <a:t>or members (sometimes member variables)</a:t>
            </a:r>
            <a:endParaRPr/>
          </a:p>
          <a:p>
            <a:pPr indent="-228600" lvl="2" marL="11430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Functionality within an object is referred to as </a:t>
            </a:r>
            <a:r>
              <a:rPr b="1" i="1" lang="en-US" sz="2200">
                <a:solidFill>
                  <a:srgbClr val="E36C09"/>
                </a:solidFill>
              </a:rPr>
              <a:t>methods</a:t>
            </a:r>
            <a:r>
              <a:rPr lang="en-US" sz="2200">
                <a:solidFill>
                  <a:srgbClr val="E36C09"/>
                </a:solidFill>
              </a:rPr>
              <a:t> </a:t>
            </a:r>
            <a:r>
              <a:rPr lang="en-US" sz="2200"/>
              <a:t>or behaviors</a:t>
            </a:r>
            <a:endParaRPr/>
          </a:p>
          <a:p>
            <a:pPr indent="-101600" lvl="2" marL="1143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106" name="Google Shape;106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107" name="Google Shape;107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8" name="Google Shape;108;p3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109" name="Google Shape;10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3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0"/>
          <p:cNvSpPr txBox="1"/>
          <p:nvPr>
            <p:ph idx="1" type="body"/>
          </p:nvPr>
        </p:nvSpPr>
        <p:spPr>
          <a:xfrm>
            <a:off x="457200" y="1600200"/>
            <a:ext cx="80772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/>
              <a:t>Class Methods - Mutators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Methods that change the state (attributes) of an object are referred to as </a:t>
            </a:r>
            <a:r>
              <a:rPr b="1" i="1" lang="en-US" sz="2600">
                <a:solidFill>
                  <a:srgbClr val="E36C09"/>
                </a:solidFill>
              </a:rPr>
              <a:t>mutator</a:t>
            </a:r>
            <a:r>
              <a:rPr lang="en-US" sz="2600">
                <a:solidFill>
                  <a:srgbClr val="E36C09"/>
                </a:solidFill>
              </a:rPr>
              <a:t> </a:t>
            </a:r>
            <a:r>
              <a:rPr lang="en-US" sz="2600"/>
              <a:t>methods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Should have names that indicate what they change and typically begin with the word </a:t>
            </a:r>
            <a:r>
              <a:rPr i="1" lang="en-US"/>
              <a:t>set</a:t>
            </a:r>
            <a:endParaRPr/>
          </a:p>
          <a:p>
            <a:pPr indent="-228600" lvl="3" marL="1600200" rtl="0" algn="l">
              <a:lnSpc>
                <a:spcPct val="12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200"/>
              <a:t>Often referred to as ‘setters’</a:t>
            </a:r>
            <a:endParaRPr/>
          </a:p>
        </p:txBody>
      </p:sp>
      <p:sp>
        <p:nvSpPr>
          <p:cNvPr id="418" name="Google Shape;418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419" name="Google Shape;419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20" name="Google Shape;420;p30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421" name="Google Shape;421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2" name="Google Shape;422;p30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3" name="Google Shape;423;p30"/>
          <p:cNvSpPr txBox="1"/>
          <p:nvPr/>
        </p:nvSpPr>
        <p:spPr>
          <a:xfrm>
            <a:off x="762000" y="5648979"/>
            <a:ext cx="7467600" cy="492443"/>
          </a:xfrm>
          <a:prstGeom prst="rect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1" marL="1143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Mutator Methods change object attributes</a:t>
            </a:r>
            <a:endParaRPr b="0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0" y="4495800"/>
            <a:ext cx="2454442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0"/>
          <p:cNvSpPr txBox="1"/>
          <p:nvPr/>
        </p:nvSpPr>
        <p:spPr>
          <a:xfrm>
            <a:off x="5029200" y="4495800"/>
            <a:ext cx="210371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# mutator method</a:t>
            </a:r>
            <a:endParaRPr sz="20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1"/>
          <p:cNvSpPr txBox="1"/>
          <p:nvPr>
            <p:ph idx="1" type="body"/>
          </p:nvPr>
        </p:nvSpPr>
        <p:spPr>
          <a:xfrm>
            <a:off x="457200" y="1676400"/>
            <a:ext cx="80772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/>
              <a:t>Class Methods - Accessors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Methods that access an object’s attributes without changing them are referred to as </a:t>
            </a:r>
            <a:r>
              <a:rPr b="1" i="1" lang="en-US" sz="2600">
                <a:solidFill>
                  <a:srgbClr val="E36C09"/>
                </a:solidFill>
              </a:rPr>
              <a:t>accessor</a:t>
            </a:r>
            <a:r>
              <a:rPr lang="en-US" sz="2600">
                <a:solidFill>
                  <a:srgbClr val="E36C09"/>
                </a:solidFill>
              </a:rPr>
              <a:t> </a:t>
            </a:r>
            <a:r>
              <a:rPr lang="en-US" sz="2600"/>
              <a:t>methods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Should have names that indicate what they access and typically begin with the word </a:t>
            </a:r>
            <a:r>
              <a:rPr i="1" lang="en-US"/>
              <a:t>get</a:t>
            </a:r>
            <a:endParaRPr/>
          </a:p>
          <a:p>
            <a:pPr indent="-228600" lvl="3" marL="1600200" rtl="0" algn="l">
              <a:lnSpc>
                <a:spcPct val="12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200"/>
              <a:t>Often referred to as getters</a:t>
            </a:r>
            <a:endParaRPr/>
          </a:p>
        </p:txBody>
      </p:sp>
      <p:sp>
        <p:nvSpPr>
          <p:cNvPr id="431" name="Google Shape;431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432" name="Google Shape;432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33" name="Google Shape;433;p31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434" name="Google Shape;434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5" name="Google Shape;435;p31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6" name="Google Shape;436;p31"/>
          <p:cNvSpPr txBox="1"/>
          <p:nvPr/>
        </p:nvSpPr>
        <p:spPr>
          <a:xfrm>
            <a:off x="762000" y="5648979"/>
            <a:ext cx="7467600" cy="492443"/>
          </a:xfrm>
          <a:prstGeom prst="rect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1" marL="1143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Accessor Methods access object attributes</a:t>
            </a:r>
            <a:endParaRPr b="0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7" name="Google Shape;43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0747" y="4495800"/>
            <a:ext cx="2030254" cy="451167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31"/>
          <p:cNvSpPr txBox="1"/>
          <p:nvPr/>
        </p:nvSpPr>
        <p:spPr>
          <a:xfrm>
            <a:off x="4876800" y="4495800"/>
            <a:ext cx="21469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# accessor method</a:t>
            </a:r>
            <a:endParaRPr sz="20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2"/>
          <p:cNvSpPr txBox="1"/>
          <p:nvPr>
            <p:ph idx="1" type="body"/>
          </p:nvPr>
        </p:nvSpPr>
        <p:spPr>
          <a:xfrm>
            <a:off x="457200" y="1676400"/>
            <a:ext cx="80772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/>
              <a:t>Public Interface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With the attributes of an object defined as private, the public interface provides the only access to them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There is no other way for another part of the program or another object to access or change the data</a:t>
            </a:r>
            <a:endParaRPr/>
          </a:p>
        </p:txBody>
      </p:sp>
      <p:sp>
        <p:nvSpPr>
          <p:cNvPr id="444" name="Google Shape;444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445" name="Google Shape;445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46" name="Google Shape;446;p32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447" name="Google Shape;447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8" name="Google Shape;448;p32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49" name="Google Shape;44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0800" y="4343400"/>
            <a:ext cx="3810000" cy="2066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3"/>
          <p:cNvSpPr txBox="1"/>
          <p:nvPr>
            <p:ph idx="1" type="body"/>
          </p:nvPr>
        </p:nvSpPr>
        <p:spPr>
          <a:xfrm>
            <a:off x="457200" y="1676400"/>
            <a:ext cx="807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/>
              <a:t>Class Attributes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An attribute that is declared outside the __init__ function is a Class attribute and is shared by all objects of the class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/>
              <a:t>Useful for class constants, tracking data across all instances of the class (similar to static variables), and for defining defaults values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A class attribute can be accessed using the class name or the objects name</a:t>
            </a:r>
            <a:endParaRPr/>
          </a:p>
        </p:txBody>
      </p:sp>
      <p:sp>
        <p:nvSpPr>
          <p:cNvPr id="455" name="Google Shape;455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456" name="Google Shape;456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57" name="Google Shape;457;p33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458" name="Google Shape;458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9" name="Google Shape;459;p33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p33"/>
          <p:cNvSpPr txBox="1"/>
          <p:nvPr/>
        </p:nvSpPr>
        <p:spPr>
          <a:xfrm>
            <a:off x="762000" y="5618202"/>
            <a:ext cx="7467600" cy="553998"/>
          </a:xfrm>
          <a:prstGeom prst="rect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2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 attributes are shared by all objects of the class</a:t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4"/>
          <p:cNvSpPr txBox="1"/>
          <p:nvPr>
            <p:ph idx="1" type="body"/>
          </p:nvPr>
        </p:nvSpPr>
        <p:spPr>
          <a:xfrm>
            <a:off x="457200" y="1676400"/>
            <a:ext cx="8077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/>
              <a:t>Business Program Invoice Class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Class attributes for a state tax and list of invoices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Shared by all instances (objects) of the class</a:t>
            </a:r>
            <a:endParaRPr sz="2400"/>
          </a:p>
          <a:p>
            <a:pPr indent="-228600" lvl="2" marL="114300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When an invoice object is created, the constructor adds it the list</a:t>
            </a:r>
            <a:endParaRPr/>
          </a:p>
        </p:txBody>
      </p:sp>
      <p:sp>
        <p:nvSpPr>
          <p:cNvPr id="466" name="Google Shape;466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467" name="Google Shape;467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68" name="Google Shape;468;p34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469" name="Google Shape;469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0" name="Google Shape;470;p34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1" name="Google Shape;47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6600" y="3595029"/>
            <a:ext cx="4920518" cy="28819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34"/>
          <p:cNvCxnSpPr>
            <a:stCxn id="473" idx="3"/>
          </p:cNvCxnSpPr>
          <p:nvPr/>
        </p:nvCxnSpPr>
        <p:spPr>
          <a:xfrm flipH="1" rot="10800000">
            <a:off x="2627241" y="4304065"/>
            <a:ext cx="769800" cy="196200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lg" w="lg" type="stealth"/>
          </a:ln>
        </p:spPr>
      </p:cxnSp>
      <p:sp>
        <p:nvSpPr>
          <p:cNvPr id="473" name="Google Shape;473;p34"/>
          <p:cNvSpPr txBox="1"/>
          <p:nvPr/>
        </p:nvSpPr>
        <p:spPr>
          <a:xfrm>
            <a:off x="914400" y="4038600"/>
            <a:ext cx="171284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 Attributes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Defined outside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function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5"/>
          <p:cNvSpPr txBox="1"/>
          <p:nvPr>
            <p:ph idx="1" type="body"/>
          </p:nvPr>
        </p:nvSpPr>
        <p:spPr>
          <a:xfrm>
            <a:off x="457200" y="1676400"/>
            <a:ext cx="80772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Class Files and Modularization</a:t>
            </a:r>
            <a:endParaRPr/>
          </a:p>
          <a:p>
            <a:pPr indent="-285750" lvl="1" marL="74295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/>
              <a:t>Class definitions are typically located in separate files</a:t>
            </a:r>
            <a:endParaRPr/>
          </a:p>
          <a:p>
            <a:pPr indent="-228600" lvl="2" marL="11430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Aligns with the process of </a:t>
            </a:r>
            <a:r>
              <a:rPr b="1" i="1" lang="en-US" sz="2200">
                <a:solidFill>
                  <a:srgbClr val="E36C09"/>
                </a:solidFill>
              </a:rPr>
              <a:t>modularization</a:t>
            </a:r>
            <a:r>
              <a:rPr lang="en-US" sz="2200"/>
              <a:t>, or separating a program into distinct parts</a:t>
            </a:r>
            <a:endParaRPr/>
          </a:p>
          <a:p>
            <a:pPr indent="-228600" lvl="2" marL="11430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Provides many benefits including the ability to:</a:t>
            </a:r>
            <a:endParaRPr/>
          </a:p>
          <a:p>
            <a:pPr indent="-228600" lvl="3" marL="16002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Reuse portions of the code</a:t>
            </a:r>
            <a:endParaRPr/>
          </a:p>
          <a:p>
            <a:pPr indent="-228600" lvl="3" marL="16002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Divide the program development among multiple programmers</a:t>
            </a:r>
            <a:endParaRPr/>
          </a:p>
          <a:p>
            <a:pPr indent="-228600" lvl="3" marL="16002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Simplify the overall project</a:t>
            </a:r>
            <a:endParaRPr/>
          </a:p>
        </p:txBody>
      </p:sp>
      <p:sp>
        <p:nvSpPr>
          <p:cNvPr id="479" name="Google Shape;479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480" name="Google Shape;480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81" name="Google Shape;481;p35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482" name="Google Shape;482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3" name="Google Shape;483;p35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6"/>
          <p:cNvSpPr txBox="1"/>
          <p:nvPr>
            <p:ph idx="1" type="body"/>
          </p:nvPr>
        </p:nvSpPr>
        <p:spPr>
          <a:xfrm>
            <a:off x="457200" y="1676400"/>
            <a:ext cx="8077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300"/>
              <a:t>Class Files and Modularization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Reservation Class File</a:t>
            </a:r>
            <a:endParaRPr/>
          </a:p>
        </p:txBody>
      </p:sp>
      <p:sp>
        <p:nvSpPr>
          <p:cNvPr id="489" name="Google Shape;489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490" name="Google Shape;490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91" name="Google Shape;491;p36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492" name="Google Shape;492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3" name="Google Shape;493;p36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94" name="Google Shape;49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0" y="2759710"/>
            <a:ext cx="5468416" cy="346964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7"/>
          <p:cNvSpPr txBox="1"/>
          <p:nvPr>
            <p:ph idx="1" type="body"/>
          </p:nvPr>
        </p:nvSpPr>
        <p:spPr>
          <a:xfrm>
            <a:off x="457200" y="1676400"/>
            <a:ext cx="8077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300"/>
              <a:t>Class Files and Modularization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Reservation Class File imported into the main file</a:t>
            </a:r>
            <a:endParaRPr/>
          </a:p>
        </p:txBody>
      </p:sp>
      <p:sp>
        <p:nvSpPr>
          <p:cNvPr id="500" name="Google Shape;500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501" name="Google Shape;501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02" name="Google Shape;502;p37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503" name="Google Shape;503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4" name="Google Shape;504;p37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05" name="Google Shape;50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5138" y="2752725"/>
            <a:ext cx="6441323" cy="335592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506" name="Google Shape;506;p37"/>
          <p:cNvCxnSpPr>
            <a:stCxn id="507" idx="1"/>
          </p:cNvCxnSpPr>
          <p:nvPr/>
        </p:nvCxnSpPr>
        <p:spPr>
          <a:xfrm flipH="1">
            <a:off x="3200418" y="3868698"/>
            <a:ext cx="1459200" cy="703200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lg" w="lg" type="stealth"/>
          </a:ln>
        </p:spPr>
      </p:cxnSp>
      <p:sp>
        <p:nvSpPr>
          <p:cNvPr id="507" name="Google Shape;507;p37"/>
          <p:cNvSpPr txBox="1"/>
          <p:nvPr/>
        </p:nvSpPr>
        <p:spPr>
          <a:xfrm>
            <a:off x="4659618" y="3684032"/>
            <a:ext cx="2554545" cy="369332"/>
          </a:xfrm>
          <a:prstGeom prst="rect">
            <a:avLst/>
          </a:prstGeom>
          <a:noFill/>
          <a:ln cap="flat" cmpd="sng" w="952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name must be added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37"/>
          <p:cNvSpPr/>
          <p:nvPr/>
        </p:nvSpPr>
        <p:spPr>
          <a:xfrm>
            <a:off x="609600" y="3935731"/>
            <a:ext cx="381000" cy="20764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ABF8E"/>
          </a:solidFill>
          <a:ln cap="flat" cmpd="sng" w="254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8"/>
          <p:cNvSpPr txBox="1"/>
          <p:nvPr>
            <p:ph idx="1" type="body"/>
          </p:nvPr>
        </p:nvSpPr>
        <p:spPr>
          <a:xfrm>
            <a:off x="457200" y="1676400"/>
            <a:ext cx="80772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300"/>
              <a:t>Displaying the State of an Object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The print function will not display an object’s state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It will display an objects location in memory</a:t>
            </a:r>
            <a:endParaRPr/>
          </a:p>
          <a:p>
            <a:pPr indent="-99060" lvl="2" marL="114300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99060" lvl="2" marL="114300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99060" lvl="2" marL="114300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Python provides the capability to write a method that returns a programmer defined string of what is to be displayed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The __str__ method will be used by the object when the print function is called</a:t>
            </a:r>
            <a:endParaRPr/>
          </a:p>
        </p:txBody>
      </p:sp>
      <p:sp>
        <p:nvSpPr>
          <p:cNvPr id="514" name="Google Shape;514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515" name="Google Shape;515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16" name="Google Shape;516;p38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517" name="Google Shape;517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8" name="Google Shape;518;p38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19" name="Google Shape;51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2520" y="3307069"/>
            <a:ext cx="6766560" cy="34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9"/>
          <p:cNvSpPr txBox="1"/>
          <p:nvPr>
            <p:ph idx="1" type="body"/>
          </p:nvPr>
        </p:nvSpPr>
        <p:spPr>
          <a:xfrm>
            <a:off x="457200" y="1676400"/>
            <a:ext cx="8077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Displaying the State of an Object</a:t>
            </a:r>
            <a:endParaRPr sz="2400"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When the print function is called with an object, the programmer defined __str__ method is executed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The method is defined within the class</a:t>
            </a:r>
            <a:endParaRPr/>
          </a:p>
        </p:txBody>
      </p:sp>
      <p:sp>
        <p:nvSpPr>
          <p:cNvPr id="525" name="Google Shape;525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526" name="Google Shape;526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27" name="Google Shape;527;p39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528" name="Google Shape;528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9" name="Google Shape;529;p39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30" name="Google Shape;53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931" y="3886200"/>
            <a:ext cx="7043738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>
            <p:ph idx="1" type="body"/>
          </p:nvPr>
        </p:nvSpPr>
        <p:spPr>
          <a:xfrm>
            <a:off x="457200" y="1828800"/>
            <a:ext cx="8077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Object-oriented Programming (OOP) 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Terminology</a:t>
            </a:r>
            <a:endParaRPr/>
          </a:p>
          <a:p>
            <a:pPr indent="-228600" lvl="3" marL="16002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Varies depending on the programming language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Objects have data elements (attributes) </a:t>
            </a:r>
            <a:endParaRPr/>
          </a:p>
          <a:p>
            <a:pPr indent="-228600" lvl="3" marL="16002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Variables (also referred to as members)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Objects have methods (behaviors)</a:t>
            </a:r>
            <a:endParaRPr/>
          </a:p>
          <a:p>
            <a:pPr indent="-228600" lvl="3" marL="16002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Operate on the data elements</a:t>
            </a:r>
            <a:endParaRPr/>
          </a:p>
          <a:p>
            <a:pPr indent="-228600" lvl="3" marL="16002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Provide an interface for other objects and other parts of the program to access and operate on them</a:t>
            </a:r>
            <a:endParaRPr sz="2200"/>
          </a:p>
        </p:txBody>
      </p:sp>
      <p:sp>
        <p:nvSpPr>
          <p:cNvPr id="116" name="Google Shape;116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117" name="Google Shape;117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8" name="Google Shape;118;p4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119" name="Google Shape;119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4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0"/>
          <p:cNvSpPr txBox="1"/>
          <p:nvPr>
            <p:ph idx="1" type="body"/>
          </p:nvPr>
        </p:nvSpPr>
        <p:spPr>
          <a:xfrm>
            <a:off x="457200" y="1676400"/>
            <a:ext cx="80772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/>
              <a:t>Objects as Arguments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When passing objects as arguments to functions and methods, the parameter is a reference to the object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Provides access to the object’s methods and attributes by using the name of the object</a:t>
            </a:r>
            <a:endParaRPr/>
          </a:p>
        </p:txBody>
      </p:sp>
      <p:sp>
        <p:nvSpPr>
          <p:cNvPr id="536" name="Google Shape;536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537" name="Google Shape;537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38" name="Google Shape;538;p40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539" name="Google Shape;539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0" name="Google Shape;540;p40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41" name="Google Shape;54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3739" y="3996690"/>
            <a:ext cx="5624121" cy="246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1"/>
          <p:cNvSpPr txBox="1"/>
          <p:nvPr>
            <p:ph idx="1" type="body"/>
          </p:nvPr>
        </p:nvSpPr>
        <p:spPr>
          <a:xfrm>
            <a:off x="457200" y="2590800"/>
            <a:ext cx="80772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en-US"/>
              <a:t>Designing Classes</a:t>
            </a:r>
            <a:endParaRPr/>
          </a:p>
        </p:txBody>
      </p:sp>
      <p:sp>
        <p:nvSpPr>
          <p:cNvPr id="547" name="Google Shape;547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548" name="Google Shape;548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49" name="Google Shape;549;p41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550" name="Google Shape;550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1" name="Google Shape;551;p41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2"/>
          <p:cNvSpPr txBox="1"/>
          <p:nvPr>
            <p:ph idx="1" type="body"/>
          </p:nvPr>
        </p:nvSpPr>
        <p:spPr>
          <a:xfrm>
            <a:off x="457200" y="1676400"/>
            <a:ext cx="80772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/>
              <a:t>Designing Classes</a:t>
            </a:r>
            <a:endParaRPr/>
          </a:p>
          <a:p>
            <a:pPr indent="-285750" lvl="1" marL="742950" rtl="0" algn="l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Determine the data attributes</a:t>
            </a:r>
            <a:endParaRPr/>
          </a:p>
          <a:p>
            <a:pPr indent="-285750" lvl="1" marL="742950" rtl="0" algn="l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Determine the public interface (methods) needed to access and change the data when appropriate</a:t>
            </a:r>
            <a:endParaRPr sz="2600"/>
          </a:p>
          <a:p>
            <a:pPr indent="-285750" lvl="1" marL="742950" rtl="0" algn="l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Most classes model real-world objects and should represent a clear and single </a:t>
            </a:r>
            <a:r>
              <a:rPr b="1" i="1" lang="en-US" sz="2600">
                <a:solidFill>
                  <a:srgbClr val="E36C09"/>
                </a:solidFill>
              </a:rPr>
              <a:t>abstraction</a:t>
            </a:r>
            <a:endParaRPr sz="2600"/>
          </a:p>
          <a:p>
            <a:pPr indent="-228600" lvl="2" marL="11430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class should not include functionality that is outside its responsibilities like getting user input, or anything that is specific to a particular program</a:t>
            </a:r>
            <a:endParaRPr/>
          </a:p>
        </p:txBody>
      </p:sp>
      <p:sp>
        <p:nvSpPr>
          <p:cNvPr id="557" name="Google Shape;557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558" name="Google Shape;558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59" name="Google Shape;559;p42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560" name="Google Shape;560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1" name="Google Shape;561;p42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3"/>
          <p:cNvSpPr txBox="1"/>
          <p:nvPr>
            <p:ph idx="1" type="body"/>
          </p:nvPr>
        </p:nvSpPr>
        <p:spPr>
          <a:xfrm>
            <a:off x="457200" y="1676400"/>
            <a:ext cx="807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/>
              <a:t>Designing Classes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A goal of OOP is reuse, another is </a:t>
            </a:r>
            <a:r>
              <a:rPr b="1" i="1" lang="en-US" sz="2600">
                <a:solidFill>
                  <a:srgbClr val="E36C09"/>
                </a:solidFill>
              </a:rPr>
              <a:t>cohesion</a:t>
            </a:r>
            <a:endParaRPr/>
          </a:p>
          <a:p>
            <a:pPr indent="-228600" lvl="2" marL="1143000" rtl="0" algn="l">
              <a:lnSpc>
                <a:spcPct val="11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degree to which a class represents a single abstraction without external dependencies – high cohesion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The degree to which a class depends on another is referred to as </a:t>
            </a:r>
            <a:r>
              <a:rPr b="1" i="1" lang="en-US">
                <a:solidFill>
                  <a:srgbClr val="E36C09"/>
                </a:solidFill>
              </a:rPr>
              <a:t>coupling</a:t>
            </a:r>
            <a:endParaRPr/>
          </a:p>
          <a:p>
            <a:pPr indent="-228600" lvl="2" marL="1143000" rtl="0" algn="l">
              <a:lnSpc>
                <a:spcPct val="11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OOP strives for loose coupling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A class should have cohesion (represent a stand-alone entity), and loose coupling (no external dependencies).</a:t>
            </a:r>
            <a:endParaRPr/>
          </a:p>
        </p:txBody>
      </p:sp>
      <p:sp>
        <p:nvSpPr>
          <p:cNvPr id="567" name="Google Shape;567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568" name="Google Shape;568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69" name="Google Shape;569;p43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570" name="Google Shape;570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1" name="Google Shape;571;p43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4"/>
          <p:cNvSpPr txBox="1"/>
          <p:nvPr>
            <p:ph idx="1" type="body"/>
          </p:nvPr>
        </p:nvSpPr>
        <p:spPr>
          <a:xfrm>
            <a:off x="457200" y="1676400"/>
            <a:ext cx="807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/>
              <a:t>Designing Classes - Tools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Class Responsibility and Collaborator or </a:t>
            </a:r>
            <a:r>
              <a:rPr b="1" i="1" lang="en-US">
                <a:solidFill>
                  <a:srgbClr val="E36C09"/>
                </a:solidFill>
              </a:rPr>
              <a:t>CRC Cards</a:t>
            </a:r>
            <a:endParaRPr/>
          </a:p>
          <a:p>
            <a:pPr indent="-228600" lvl="2" marL="11430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Teams brain-storm ideas and note the nouns and verbs used when describing a class</a:t>
            </a:r>
            <a:endParaRPr/>
          </a:p>
          <a:p>
            <a:pPr indent="-228600" lvl="2" marL="11430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Nouns represent instance variables (data elements)</a:t>
            </a:r>
            <a:endParaRPr/>
          </a:p>
          <a:p>
            <a:pPr indent="-228600" lvl="2" marL="11430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Verbs represent the methods that will act on the data including the public interface</a:t>
            </a:r>
            <a:endParaRPr/>
          </a:p>
          <a:p>
            <a:pPr indent="-228600" lvl="2" marL="114300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goal is to capture all possible data elements and methods, and then refine the lists as the design evolves.</a:t>
            </a:r>
            <a:endParaRPr/>
          </a:p>
        </p:txBody>
      </p:sp>
      <p:sp>
        <p:nvSpPr>
          <p:cNvPr id="577" name="Google Shape;577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578" name="Google Shape;578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79" name="Google Shape;579;p44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580" name="Google Shape;580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1" name="Google Shape;581;p44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5"/>
          <p:cNvSpPr txBox="1"/>
          <p:nvPr>
            <p:ph idx="1" type="body"/>
          </p:nvPr>
        </p:nvSpPr>
        <p:spPr>
          <a:xfrm>
            <a:off x="457200" y="1676400"/>
            <a:ext cx="807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Designing Classes - Tools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Consider the Reservation Class</a:t>
            </a:r>
            <a:endParaRPr/>
          </a:p>
          <a:p>
            <a:pPr indent="0" lvl="2" marL="9144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0" lvl="2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</a:t>
            </a:r>
            <a:r>
              <a:rPr lang="en-US" u="sng"/>
              <a:t>Nouns</a:t>
            </a:r>
            <a:r>
              <a:rPr lang="en-US"/>
              <a:t>			</a:t>
            </a:r>
            <a:r>
              <a:rPr lang="en-US" u="sng"/>
              <a:t>Verbs</a:t>
            </a:r>
            <a:endParaRPr/>
          </a:p>
          <a:p>
            <a:pPr indent="0" lvl="2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name			get name</a:t>
            </a:r>
            <a:endParaRPr/>
          </a:p>
          <a:p>
            <a:pPr indent="0" lvl="2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day			get, change day</a:t>
            </a:r>
            <a:endParaRPr/>
          </a:p>
          <a:p>
            <a:pPr indent="0" lvl="2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time			get, change time</a:t>
            </a:r>
            <a:endParaRPr/>
          </a:p>
          <a:p>
            <a:pPr indent="0" lvl="2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guests			get, change guests</a:t>
            </a:r>
            <a:endParaRPr/>
          </a:p>
          <a:p>
            <a: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587" name="Google Shape;587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588" name="Google Shape;588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89" name="Google Shape;589;p45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590" name="Google Shape;590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1" name="Google Shape;591;p45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6"/>
          <p:cNvSpPr txBox="1"/>
          <p:nvPr>
            <p:ph idx="1" type="body"/>
          </p:nvPr>
        </p:nvSpPr>
        <p:spPr>
          <a:xfrm>
            <a:off x="457200" y="1676400"/>
            <a:ext cx="80772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Designing Classes - Tools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The Unified Modeling Language (UML) was developed as a standard for visualizing and documenting systems and software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UML diagrams are used to design and document classes and object oriented software systems including object interaction</a:t>
            </a:r>
            <a:endParaRPr/>
          </a:p>
        </p:txBody>
      </p:sp>
      <p:sp>
        <p:nvSpPr>
          <p:cNvPr id="597" name="Google Shape;597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598" name="Google Shape;598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99" name="Google Shape;599;p46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600" name="Google Shape;600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1" name="Google Shape;601;p46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7"/>
          <p:cNvSpPr txBox="1"/>
          <p:nvPr>
            <p:ph idx="1" type="body"/>
          </p:nvPr>
        </p:nvSpPr>
        <p:spPr>
          <a:xfrm>
            <a:off x="457200" y="1676400"/>
            <a:ext cx="8077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/>
              <a:t>UML Class Diagram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400"/>
              <a:t>The top section contains the name of the class, the next section describes the data attributes, and the bottom section lists the methods for the class</a:t>
            </a:r>
            <a:endParaRPr sz="2400"/>
          </a:p>
        </p:txBody>
      </p:sp>
      <p:sp>
        <p:nvSpPr>
          <p:cNvPr id="607" name="Google Shape;607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608" name="Google Shape;608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09" name="Google Shape;609;p47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610" name="Google Shape;610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1" name="Google Shape;611;p47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12" name="Google Shape;61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2555" y="3657600"/>
            <a:ext cx="3006489" cy="259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3" name="Google Shape;613;p47"/>
          <p:cNvCxnSpPr>
            <a:stCxn id="614" idx="3"/>
          </p:cNvCxnSpPr>
          <p:nvPr/>
        </p:nvCxnSpPr>
        <p:spPr>
          <a:xfrm>
            <a:off x="1938309" y="4463534"/>
            <a:ext cx="700500" cy="40200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lg" w="lg" type="stealth"/>
          </a:ln>
        </p:spPr>
      </p:cxnSp>
      <p:sp>
        <p:nvSpPr>
          <p:cNvPr id="614" name="Google Shape;614;p47"/>
          <p:cNvSpPr txBox="1"/>
          <p:nvPr/>
        </p:nvSpPr>
        <p:spPr>
          <a:xfrm>
            <a:off x="838200" y="4278868"/>
            <a:ext cx="11001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attributes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47"/>
          <p:cNvSpPr txBox="1"/>
          <p:nvPr/>
        </p:nvSpPr>
        <p:spPr>
          <a:xfrm>
            <a:off x="6596091" y="3745468"/>
            <a:ext cx="12105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 name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6" name="Google Shape;616;p47"/>
          <p:cNvCxnSpPr>
            <a:stCxn id="615" idx="1"/>
          </p:cNvCxnSpPr>
          <p:nvPr/>
        </p:nvCxnSpPr>
        <p:spPr>
          <a:xfrm rot="10800000">
            <a:off x="5410191" y="3810134"/>
            <a:ext cx="1185900" cy="120000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lg" w="lg" type="stealth"/>
          </a:ln>
        </p:spPr>
      </p:cxnSp>
      <p:sp>
        <p:nvSpPr>
          <p:cNvPr id="617" name="Google Shape;617;p47"/>
          <p:cNvSpPr txBox="1"/>
          <p:nvPr/>
        </p:nvSpPr>
        <p:spPr>
          <a:xfrm>
            <a:off x="6748491" y="5117068"/>
            <a:ext cx="15091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 methods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8" name="Google Shape;618;p47"/>
          <p:cNvCxnSpPr>
            <a:stCxn id="617" idx="1"/>
          </p:cNvCxnSpPr>
          <p:nvPr/>
        </p:nvCxnSpPr>
        <p:spPr>
          <a:xfrm flipH="1">
            <a:off x="6155691" y="5301734"/>
            <a:ext cx="592800" cy="184800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lg" w="lg" type="stealth"/>
          </a:ln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8"/>
          <p:cNvSpPr txBox="1"/>
          <p:nvPr>
            <p:ph idx="1" type="body"/>
          </p:nvPr>
        </p:nvSpPr>
        <p:spPr>
          <a:xfrm>
            <a:off x="457200" y="1676400"/>
            <a:ext cx="80772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/>
              <a:t>Designing Classes - Tools</a:t>
            </a:r>
            <a:endParaRPr/>
          </a:p>
          <a:p>
            <a:pPr indent="-285750" lvl="1" marL="742950" rtl="0" algn="l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UML behavior diagrams (object activity diagrams) are used to show the flow of control, data, and transactions.</a:t>
            </a:r>
            <a:endParaRPr/>
          </a:p>
        </p:txBody>
      </p:sp>
      <p:sp>
        <p:nvSpPr>
          <p:cNvPr id="624" name="Google Shape;624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625" name="Google Shape;625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26" name="Google Shape;626;p48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627" name="Google Shape;627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8" name="Google Shape;628;p48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29" name="Google Shape;629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5045" y="3124201"/>
            <a:ext cx="5281509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9"/>
          <p:cNvSpPr txBox="1"/>
          <p:nvPr>
            <p:ph idx="1" type="body"/>
          </p:nvPr>
        </p:nvSpPr>
        <p:spPr>
          <a:xfrm>
            <a:off x="457200" y="1676400"/>
            <a:ext cx="8077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/>
              <a:t>Designing Classes - Tools</a:t>
            </a:r>
            <a:endParaRPr/>
          </a:p>
          <a:p>
            <a:pPr indent="-285750" lvl="1" marL="742950" rtl="0" algn="l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The Object Sequence Diagram adds chronology</a:t>
            </a:r>
            <a:endParaRPr sz="8600"/>
          </a:p>
        </p:txBody>
      </p:sp>
      <p:sp>
        <p:nvSpPr>
          <p:cNvPr id="635" name="Google Shape;635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636" name="Google Shape;636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37" name="Google Shape;637;p49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638" name="Google Shape;638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9" name="Google Shape;639;p49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40" name="Google Shape;64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3986" y="2895600"/>
            <a:ext cx="3623627" cy="3203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idx="1" type="body"/>
          </p:nvPr>
        </p:nvSpPr>
        <p:spPr>
          <a:xfrm>
            <a:off x="457200" y="1828800"/>
            <a:ext cx="80772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/>
              <a:t>Object-oriented Programming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The data is hidden from outside the object to protect it from being corrupted or changed arbitrarily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Parts of a program and other objects can access the object’s attributes through a </a:t>
            </a:r>
            <a:r>
              <a:rPr b="1" i="1" lang="en-US" sz="2600">
                <a:solidFill>
                  <a:srgbClr val="E36C09"/>
                </a:solidFill>
              </a:rPr>
              <a:t>public interface</a:t>
            </a:r>
            <a:r>
              <a:rPr lang="en-US" sz="2600">
                <a:solidFill>
                  <a:srgbClr val="E36C09"/>
                </a:solidFill>
              </a:rPr>
              <a:t> </a:t>
            </a:r>
            <a:r>
              <a:rPr lang="en-US" sz="2600"/>
              <a:t>which provides protection for the data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/>
              <a:t>Referred to as information hiding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/>
              <a:t>Programs can use an object without knowing the inner workings</a:t>
            </a:r>
            <a:endParaRPr/>
          </a:p>
          <a:p>
            <a:pPr indent="-144780" lvl="1" marL="742950" rtl="0" algn="l">
              <a:lnSpc>
                <a:spcPct val="12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</p:txBody>
      </p:sp>
      <p:sp>
        <p:nvSpPr>
          <p:cNvPr id="126" name="Google Shape;126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127" name="Google Shape;127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8" name="Google Shape;128;p5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129" name="Google Shape;129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5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0"/>
          <p:cNvSpPr txBox="1"/>
          <p:nvPr>
            <p:ph idx="1" type="body"/>
          </p:nvPr>
        </p:nvSpPr>
        <p:spPr>
          <a:xfrm>
            <a:off x="457200" y="1676400"/>
            <a:ext cx="8077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A More Complete Reservation Class</a:t>
            </a:r>
            <a:endParaRPr sz="9200"/>
          </a:p>
        </p:txBody>
      </p:sp>
      <p:sp>
        <p:nvSpPr>
          <p:cNvPr id="646" name="Google Shape;646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647" name="Google Shape;647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48" name="Google Shape;648;p50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649" name="Google Shape;649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0" name="Google Shape;650;p50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51" name="Google Shape;651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9700" y="2286000"/>
            <a:ext cx="6172200" cy="3868807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50"/>
          <p:cNvSpPr/>
          <p:nvPr/>
        </p:nvSpPr>
        <p:spPr>
          <a:xfrm>
            <a:off x="7315200" y="6154807"/>
            <a:ext cx="762000" cy="38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ABF8E"/>
          </a:solidFill>
          <a:ln cap="flat" cmpd="sng" w="254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1"/>
          <p:cNvSpPr txBox="1"/>
          <p:nvPr>
            <p:ph idx="1" type="body"/>
          </p:nvPr>
        </p:nvSpPr>
        <p:spPr>
          <a:xfrm>
            <a:off x="457200" y="1676400"/>
            <a:ext cx="8077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A More Complete Reservation Class</a:t>
            </a:r>
            <a:endParaRPr sz="9200"/>
          </a:p>
        </p:txBody>
      </p:sp>
      <p:sp>
        <p:nvSpPr>
          <p:cNvPr id="658" name="Google Shape;658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659" name="Google Shape;659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60" name="Google Shape;660;p51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661" name="Google Shape;661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2" name="Google Shape;662;p51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63" name="Google Shape;663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951" y="2362200"/>
            <a:ext cx="7517697" cy="301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52"/>
          <p:cNvSpPr txBox="1"/>
          <p:nvPr>
            <p:ph idx="1" type="body"/>
          </p:nvPr>
        </p:nvSpPr>
        <p:spPr>
          <a:xfrm>
            <a:off x="457200" y="1676400"/>
            <a:ext cx="8077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A More Complete Reservation Class UML</a:t>
            </a:r>
            <a:endParaRPr sz="9200"/>
          </a:p>
        </p:txBody>
      </p:sp>
      <p:sp>
        <p:nvSpPr>
          <p:cNvPr id="669" name="Google Shape;669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670" name="Google Shape;670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71" name="Google Shape;671;p52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672" name="Google Shape;672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3" name="Google Shape;673;p52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4" name="Google Shape;67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8768" y="2286000"/>
            <a:ext cx="3294063" cy="3978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3"/>
          <p:cNvSpPr txBox="1"/>
          <p:nvPr>
            <p:ph idx="1" type="body"/>
          </p:nvPr>
        </p:nvSpPr>
        <p:spPr>
          <a:xfrm>
            <a:off x="457200" y="1676400"/>
            <a:ext cx="8077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1200"/>
              <a:t>Pickling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9600"/>
              <a:t>Objects can be saved in a file either as text or they can be </a:t>
            </a:r>
            <a:r>
              <a:rPr b="1" i="1" lang="en-US" sz="9600">
                <a:solidFill>
                  <a:srgbClr val="E36C09"/>
                </a:solidFill>
              </a:rPr>
              <a:t>serialized</a:t>
            </a:r>
            <a:endParaRPr sz="9600"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9600"/>
              <a:t>In Python, serializing objects is called </a:t>
            </a:r>
            <a:r>
              <a:rPr b="1" i="1" lang="en-US" sz="9600">
                <a:solidFill>
                  <a:srgbClr val="E36C09"/>
                </a:solidFill>
              </a:rPr>
              <a:t>pickling</a:t>
            </a:r>
            <a:r>
              <a:rPr lang="en-US" sz="9600">
                <a:solidFill>
                  <a:srgbClr val="E36C09"/>
                </a:solidFill>
              </a:rPr>
              <a:t> </a:t>
            </a:r>
            <a:r>
              <a:rPr lang="en-US" sz="9600"/>
              <a:t>which converts objects into byte streams (0s and 1s)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8800"/>
              <a:t>Import pickle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9600"/>
              <a:t>This allows preserving an object’s state, and for streaming objects across networks from one server to another</a:t>
            </a:r>
            <a:endParaRPr/>
          </a:p>
        </p:txBody>
      </p:sp>
      <p:sp>
        <p:nvSpPr>
          <p:cNvPr id="680" name="Google Shape;680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681" name="Google Shape;681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82" name="Google Shape;682;p53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683" name="Google Shape;683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4" name="Google Shape;684;p53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:\Users\csimber\AppData\Local\Microsoft\Windows\INetCache\IE\VV7A5OWX\Pickle[1].png" id="685" name="Google Shape;685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9000" y="5105400"/>
            <a:ext cx="882922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54"/>
          <p:cNvSpPr txBox="1"/>
          <p:nvPr>
            <p:ph idx="1" type="body"/>
          </p:nvPr>
        </p:nvSpPr>
        <p:spPr>
          <a:xfrm>
            <a:off x="457200" y="1676400"/>
            <a:ext cx="80772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1200"/>
              <a:t>Pickling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9600"/>
              <a:t>The </a:t>
            </a:r>
            <a:r>
              <a:rPr i="1" lang="en-US" sz="9600"/>
              <a:t>pickle</a:t>
            </a:r>
            <a:r>
              <a:rPr lang="en-US" sz="9600"/>
              <a:t> module’s </a:t>
            </a:r>
            <a:r>
              <a:rPr b="1" i="1" lang="en-US" sz="9600">
                <a:solidFill>
                  <a:srgbClr val="E36C09"/>
                </a:solidFill>
              </a:rPr>
              <a:t>dump</a:t>
            </a:r>
            <a:r>
              <a:rPr lang="en-US" sz="9600">
                <a:solidFill>
                  <a:srgbClr val="E36C09"/>
                </a:solidFill>
              </a:rPr>
              <a:t> </a:t>
            </a:r>
            <a:r>
              <a:rPr lang="en-US" sz="9600"/>
              <a:t>function serializes an object and writes it to a file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9600"/>
              <a:t>The </a:t>
            </a:r>
            <a:r>
              <a:rPr b="1" i="1" lang="en-US" sz="9600">
                <a:solidFill>
                  <a:srgbClr val="E36C09"/>
                </a:solidFill>
              </a:rPr>
              <a:t>load</a:t>
            </a:r>
            <a:r>
              <a:rPr lang="en-US" sz="9600">
                <a:solidFill>
                  <a:srgbClr val="E36C09"/>
                </a:solidFill>
              </a:rPr>
              <a:t> </a:t>
            </a:r>
            <a:r>
              <a:rPr lang="en-US" sz="9600"/>
              <a:t>function retrieves an object from a file and de-serializes it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9600"/>
              <a:t>Serializing uses two different file modes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8800"/>
              <a:t>‘wb’ to write binary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8800"/>
              <a:t>‘rb’ to read binary</a:t>
            </a:r>
            <a:endParaRPr/>
          </a:p>
          <a:p>
            <a:pPr indent="-146050" lvl="1" marL="74295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800"/>
          </a:p>
        </p:txBody>
      </p:sp>
      <p:sp>
        <p:nvSpPr>
          <p:cNvPr id="691" name="Google Shape;691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692" name="Google Shape;692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93" name="Google Shape;693;p54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694" name="Google Shape;694;p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5" name="Google Shape;695;p54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6" name="Google Shape;696;p54"/>
          <p:cNvSpPr txBox="1"/>
          <p:nvPr/>
        </p:nvSpPr>
        <p:spPr>
          <a:xfrm>
            <a:off x="762000" y="5648979"/>
            <a:ext cx="7467600" cy="492443"/>
          </a:xfrm>
          <a:prstGeom prst="rect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Pickling uses the binary file modes</a:t>
            </a:r>
            <a:endParaRPr b="0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55"/>
          <p:cNvSpPr txBox="1"/>
          <p:nvPr>
            <p:ph idx="1" type="body"/>
          </p:nvPr>
        </p:nvSpPr>
        <p:spPr>
          <a:xfrm>
            <a:off x="457200" y="1676400"/>
            <a:ext cx="8077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1200"/>
              <a:t>Pickling</a:t>
            </a:r>
            <a:endParaRPr/>
          </a:p>
        </p:txBody>
      </p:sp>
      <p:sp>
        <p:nvSpPr>
          <p:cNvPr id="702" name="Google Shape;702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703" name="Google Shape;703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04" name="Google Shape;704;p55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705" name="Google Shape;705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6" name="Google Shape;706;p55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7" name="Google Shape;707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5463" y="2285999"/>
            <a:ext cx="6944137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55"/>
          <p:cNvSpPr/>
          <p:nvPr/>
        </p:nvSpPr>
        <p:spPr>
          <a:xfrm>
            <a:off x="790575" y="4745356"/>
            <a:ext cx="381000" cy="20764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ABF8E"/>
          </a:solidFill>
          <a:ln cap="flat" cmpd="sng" w="254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55"/>
          <p:cNvSpPr/>
          <p:nvPr/>
        </p:nvSpPr>
        <p:spPr>
          <a:xfrm>
            <a:off x="790575" y="3295650"/>
            <a:ext cx="381000" cy="20764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ABF8E"/>
          </a:solidFill>
          <a:ln cap="flat" cmpd="sng" w="254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55"/>
          <p:cNvSpPr txBox="1"/>
          <p:nvPr/>
        </p:nvSpPr>
        <p:spPr>
          <a:xfrm>
            <a:off x="5986490" y="4800600"/>
            <a:ext cx="13224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reconstitute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1" name="Google Shape;711;p55"/>
          <p:cNvCxnSpPr>
            <a:stCxn id="710" idx="1"/>
          </p:cNvCxnSpPr>
          <p:nvPr/>
        </p:nvCxnSpPr>
        <p:spPr>
          <a:xfrm rot="10800000">
            <a:off x="4800590" y="4865266"/>
            <a:ext cx="1185900" cy="120000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lg" w="lg" type="stealth"/>
          </a:ln>
        </p:spPr>
      </p:cxnSp>
      <p:sp>
        <p:nvSpPr>
          <p:cNvPr id="712" name="Google Shape;712;p55"/>
          <p:cNvSpPr txBox="1"/>
          <p:nvPr/>
        </p:nvSpPr>
        <p:spPr>
          <a:xfrm>
            <a:off x="5910290" y="3364468"/>
            <a:ext cx="9408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serialize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3" name="Google Shape;713;p55"/>
          <p:cNvCxnSpPr>
            <a:stCxn id="712" idx="1"/>
          </p:cNvCxnSpPr>
          <p:nvPr/>
        </p:nvCxnSpPr>
        <p:spPr>
          <a:xfrm rot="10800000">
            <a:off x="4724390" y="3429134"/>
            <a:ext cx="1185900" cy="120000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lg" w="lg" type="stealth"/>
          </a:ln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6"/>
          <p:cNvSpPr txBox="1"/>
          <p:nvPr>
            <p:ph idx="1" type="body"/>
          </p:nvPr>
        </p:nvSpPr>
        <p:spPr>
          <a:xfrm>
            <a:off x="457200" y="1676400"/>
            <a:ext cx="80772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1200"/>
              <a:t>Pickling Warnings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9600"/>
              <a:t>There are many warnings associated with pickling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8800"/>
              <a:t>The pickle module is not secure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8800"/>
              <a:t>Only un-pickle (reconstitute) trusted data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8800"/>
              <a:t>Malicious code can be executed during un-pickling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9600"/>
              <a:t>There are also some data type and function/method limitations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9600"/>
              <a:t>Other products such as JSON provide this capability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9200"/>
              <a:t>JavaScript Object Notation</a:t>
            </a:r>
            <a:endParaRPr/>
          </a:p>
          <a:p>
            <a:pPr indent="-114300" lvl="1" marL="742950" rtl="0" algn="l">
              <a:lnSpc>
                <a:spcPct val="12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0800"/>
          </a:p>
        </p:txBody>
      </p:sp>
      <p:sp>
        <p:nvSpPr>
          <p:cNvPr id="719" name="Google Shape;719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720" name="Google Shape;720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21" name="Google Shape;721;p56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722" name="Google Shape;722;p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3" name="Google Shape;723;p56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4" name="Google Shape;724;p56"/>
          <p:cNvSpPr txBox="1"/>
          <p:nvPr/>
        </p:nvSpPr>
        <p:spPr>
          <a:xfrm>
            <a:off x="762000" y="5648979"/>
            <a:ext cx="7467600" cy="492443"/>
          </a:xfrm>
          <a:prstGeom prst="rect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1" marL="1143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un-pickle (reconstitute) trusted data</a:t>
            </a:r>
            <a:endParaRPr b="0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57"/>
          <p:cNvSpPr txBox="1"/>
          <p:nvPr>
            <p:ph idx="1" type="body"/>
          </p:nvPr>
        </p:nvSpPr>
        <p:spPr>
          <a:xfrm>
            <a:off x="457200" y="2819400"/>
            <a:ext cx="8077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en-US"/>
              <a:t>Object Inheritance</a:t>
            </a:r>
            <a:endParaRPr/>
          </a:p>
          <a:p>
            <a:pPr indent="-146050" lvl="1" marL="74295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  <p:sp>
        <p:nvSpPr>
          <p:cNvPr id="730" name="Google Shape;730;p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731" name="Google Shape;731;p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32" name="Google Shape;732;p57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733" name="Google Shape;733;p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4" name="Google Shape;734;p57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58"/>
          <p:cNvSpPr txBox="1"/>
          <p:nvPr>
            <p:ph idx="1" type="body"/>
          </p:nvPr>
        </p:nvSpPr>
        <p:spPr>
          <a:xfrm>
            <a:off x="457200" y="1676400"/>
            <a:ext cx="8077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Inheritance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Objects are often specialized versions of a general class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A restaurant is a business, a clothing store is a business, and so is a theater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They have many things in common like employees, sales, and expenses, but some differences or special characteristics as well</a:t>
            </a:r>
            <a:endParaRPr/>
          </a:p>
          <a:p>
            <a:pPr indent="-146050" lvl="1" marL="74295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  <p:sp>
        <p:nvSpPr>
          <p:cNvPr id="740" name="Google Shape;740;p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741" name="Google Shape;741;p5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42" name="Google Shape;742;p58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743" name="Google Shape;743;p5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4" name="Google Shape;744;p58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59"/>
          <p:cNvSpPr txBox="1"/>
          <p:nvPr>
            <p:ph idx="1" type="body"/>
          </p:nvPr>
        </p:nvSpPr>
        <p:spPr>
          <a:xfrm>
            <a:off x="457200" y="1676400"/>
            <a:ext cx="8077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/>
              <a:t>Inheritance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400"/>
              <a:t>The common characteristics for the businesses could be implemented in a Business class, and then each specific business type could be </a:t>
            </a:r>
            <a:r>
              <a:rPr b="1" i="1" lang="en-US" sz="2400">
                <a:solidFill>
                  <a:srgbClr val="E36C09"/>
                </a:solidFill>
              </a:rPr>
              <a:t>derived</a:t>
            </a:r>
            <a:r>
              <a:rPr lang="en-US" sz="2400">
                <a:solidFill>
                  <a:srgbClr val="E36C09"/>
                </a:solidFill>
              </a:rPr>
              <a:t> </a:t>
            </a:r>
            <a:r>
              <a:rPr lang="en-US" sz="2400"/>
              <a:t>from that class  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400"/>
              <a:t>The derived classes would inherit the common characteristics from the Business class, and would implement those that are specific to them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400"/>
              <a:t>They would </a:t>
            </a:r>
            <a:r>
              <a:rPr b="1" i="1" lang="en-US" sz="2400">
                <a:solidFill>
                  <a:srgbClr val="E36C09"/>
                </a:solidFill>
              </a:rPr>
              <a:t>extend</a:t>
            </a:r>
            <a:r>
              <a:rPr lang="en-US" sz="2400">
                <a:solidFill>
                  <a:srgbClr val="E36C09"/>
                </a:solidFill>
              </a:rPr>
              <a:t> </a:t>
            </a:r>
            <a:r>
              <a:rPr lang="en-US" sz="2400"/>
              <a:t>the Business Class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This is referred to as the “is a” relationship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400"/>
              <a:t>This relationship is established through </a:t>
            </a:r>
            <a:r>
              <a:rPr b="1" i="1" lang="en-US" sz="2400">
                <a:solidFill>
                  <a:srgbClr val="E36C09"/>
                </a:solidFill>
              </a:rPr>
              <a:t>inheritance</a:t>
            </a:r>
            <a:endParaRPr sz="2400">
              <a:solidFill>
                <a:srgbClr val="E36C09"/>
              </a:solidFill>
            </a:endParaRPr>
          </a:p>
        </p:txBody>
      </p:sp>
      <p:sp>
        <p:nvSpPr>
          <p:cNvPr id="750" name="Google Shape;750;p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751" name="Google Shape;751;p5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52" name="Google Shape;752;p59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753" name="Google Shape;753;p5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4" name="Google Shape;754;p59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457200" y="1828800"/>
            <a:ext cx="8077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Public Interface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Interacting with an object through the public interface only requires knowledge of the interface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Future changes to an object internally do not necessarily require changes to a program that uses that object</a:t>
            </a:r>
            <a:endParaRPr/>
          </a:p>
          <a:p>
            <a:pPr indent="-285750" lvl="1" marL="74295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Unless the public interface has changed, there is typically no need to modify programs that use the object</a:t>
            </a:r>
            <a:endParaRPr sz="2000"/>
          </a:p>
        </p:txBody>
      </p:sp>
      <p:sp>
        <p:nvSpPr>
          <p:cNvPr id="136" name="Google Shape;136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137" name="Google Shape;137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8" name="Google Shape;138;p6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139" name="Google Shape;139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6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60"/>
          <p:cNvSpPr txBox="1"/>
          <p:nvPr>
            <p:ph idx="1" type="body"/>
          </p:nvPr>
        </p:nvSpPr>
        <p:spPr>
          <a:xfrm>
            <a:off x="457200" y="1676400"/>
            <a:ext cx="8077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Inheritance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The specialized classes (derived classes or subclasses) inherit the characteristics of the general class (base or super class)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In the diagram, the Business Class is the base class, and the specific businesses are the derived classes</a:t>
            </a:r>
            <a:endParaRPr/>
          </a:p>
        </p:txBody>
      </p:sp>
      <p:sp>
        <p:nvSpPr>
          <p:cNvPr id="760" name="Google Shape;760;p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761" name="Google Shape;761;p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62" name="Google Shape;762;p60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763" name="Google Shape;763;p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4" name="Google Shape;764;p60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65" name="Google Shape;76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3723" y="3979863"/>
            <a:ext cx="4784153" cy="1963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61"/>
          <p:cNvSpPr txBox="1"/>
          <p:nvPr>
            <p:ph idx="1" type="body"/>
          </p:nvPr>
        </p:nvSpPr>
        <p:spPr>
          <a:xfrm>
            <a:off x="457200" y="1676400"/>
            <a:ext cx="8077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Inheritance – a note about terminology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Different programming languages and texts use different terms to refer to the same thing</a:t>
            </a:r>
            <a:endParaRPr/>
          </a:p>
        </p:txBody>
      </p:sp>
      <p:sp>
        <p:nvSpPr>
          <p:cNvPr id="771" name="Google Shape;771;p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772" name="Google Shape;772;p6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73" name="Google Shape;773;p61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774" name="Google Shape;774;p6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5" name="Google Shape;775;p61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76" name="Google Shape;776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0035" y="3276600"/>
            <a:ext cx="4331530" cy="213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7" name="Google Shape;777;p61"/>
          <p:cNvCxnSpPr/>
          <p:nvPr/>
        </p:nvCxnSpPr>
        <p:spPr>
          <a:xfrm>
            <a:off x="2330035" y="3657599"/>
            <a:ext cx="4331530" cy="0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8" name="Google Shape;778;p61"/>
          <p:cNvSpPr txBox="1"/>
          <p:nvPr/>
        </p:nvSpPr>
        <p:spPr>
          <a:xfrm>
            <a:off x="762000" y="5648979"/>
            <a:ext cx="7467600" cy="492443"/>
          </a:xfrm>
          <a:prstGeom prst="rect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1" marL="1143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 (General Class) and Derived (Specialized Class)</a:t>
            </a:r>
            <a:endParaRPr b="0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62"/>
          <p:cNvSpPr txBox="1"/>
          <p:nvPr>
            <p:ph idx="1" type="body"/>
          </p:nvPr>
        </p:nvSpPr>
        <p:spPr>
          <a:xfrm>
            <a:off x="457200" y="1676400"/>
            <a:ext cx="8077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Inheritance – Example: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A program is needed that can be used by a corporation with different businesses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The common characteristics for all of the businesses would be implemented in the Business Class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Name, and number of employees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The derived classes would contain their specific items and methods</a:t>
            </a:r>
            <a:endParaRPr/>
          </a:p>
        </p:txBody>
      </p:sp>
      <p:sp>
        <p:nvSpPr>
          <p:cNvPr id="784" name="Google Shape;784;p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785" name="Google Shape;785;p6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86" name="Google Shape;786;p62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787" name="Google Shape;787;p6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8" name="Google Shape;788;p62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63"/>
          <p:cNvSpPr txBox="1"/>
          <p:nvPr>
            <p:ph idx="1" type="body"/>
          </p:nvPr>
        </p:nvSpPr>
        <p:spPr>
          <a:xfrm>
            <a:off x="457200" y="1676400"/>
            <a:ext cx="8077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Inheritance – Example: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Business class containing common attributes</a:t>
            </a:r>
            <a:endParaRPr/>
          </a:p>
        </p:txBody>
      </p:sp>
      <p:sp>
        <p:nvSpPr>
          <p:cNvPr id="794" name="Google Shape;794;p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795" name="Google Shape;795;p6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96" name="Google Shape;796;p63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797" name="Google Shape;797;p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8" name="Google Shape;798;p63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99" name="Google Shape;799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7200" y="3025775"/>
            <a:ext cx="5657199" cy="215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64"/>
          <p:cNvSpPr txBox="1"/>
          <p:nvPr>
            <p:ph idx="1" type="body"/>
          </p:nvPr>
        </p:nvSpPr>
        <p:spPr>
          <a:xfrm>
            <a:off x="457200" y="1676400"/>
            <a:ext cx="8077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Inheritance – Example: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The first line defines a class ClothingStore that inherits from Business</a:t>
            </a:r>
            <a:endParaRPr/>
          </a:p>
        </p:txBody>
      </p:sp>
      <p:sp>
        <p:nvSpPr>
          <p:cNvPr id="805" name="Google Shape;805;p6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806" name="Google Shape;806;p6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07" name="Google Shape;807;p64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808" name="Google Shape;808;p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9" name="Google Shape;809;p64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10" name="Google Shape;810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7284" y="3718560"/>
            <a:ext cx="7196116" cy="1463040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64"/>
          <p:cNvSpPr txBox="1"/>
          <p:nvPr/>
        </p:nvSpPr>
        <p:spPr>
          <a:xfrm>
            <a:off x="5986490" y="3124200"/>
            <a:ext cx="18096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defining the class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2" name="Google Shape;812;p64"/>
          <p:cNvCxnSpPr>
            <a:stCxn id="811" idx="1"/>
          </p:cNvCxnSpPr>
          <p:nvPr/>
        </p:nvCxnSpPr>
        <p:spPr>
          <a:xfrm flipH="1">
            <a:off x="5029190" y="3308866"/>
            <a:ext cx="957300" cy="461700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lg" w="lg" type="stealth"/>
          </a:ln>
        </p:spPr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65"/>
          <p:cNvSpPr txBox="1"/>
          <p:nvPr>
            <p:ph idx="1" type="body"/>
          </p:nvPr>
        </p:nvSpPr>
        <p:spPr>
          <a:xfrm>
            <a:off x="457200" y="1676400"/>
            <a:ext cx="8077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Inheritance – Example: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The constructor for Business is called inside the constructor for the ClothingStore</a:t>
            </a:r>
            <a:endParaRPr/>
          </a:p>
        </p:txBody>
      </p:sp>
      <p:sp>
        <p:nvSpPr>
          <p:cNvPr id="818" name="Google Shape;818;p6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819" name="Google Shape;819;p6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20" name="Google Shape;820;p65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821" name="Google Shape;821;p6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2" name="Google Shape;822;p65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23" name="Google Shape;823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7284" y="3429000"/>
            <a:ext cx="7196116" cy="1463040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65"/>
          <p:cNvSpPr txBox="1"/>
          <p:nvPr/>
        </p:nvSpPr>
        <p:spPr>
          <a:xfrm>
            <a:off x="685800" y="4960382"/>
            <a:ext cx="21239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constructor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5" name="Google Shape;825;p65"/>
          <p:cNvCxnSpPr/>
          <p:nvPr/>
        </p:nvCxnSpPr>
        <p:spPr>
          <a:xfrm flipH="1" rot="10800000">
            <a:off x="1600200" y="4709160"/>
            <a:ext cx="381000" cy="243840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lg" w="lg" type="stealth"/>
          </a:ln>
        </p:spPr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66"/>
          <p:cNvSpPr txBox="1"/>
          <p:nvPr>
            <p:ph idx="1" type="body"/>
          </p:nvPr>
        </p:nvSpPr>
        <p:spPr>
          <a:xfrm>
            <a:off x="457200" y="1676400"/>
            <a:ext cx="8077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Inheritance – Example: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ClothingStore inherits attributes from the Business class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The ClothingStore has an attribute for inventory</a:t>
            </a:r>
            <a:endParaRPr/>
          </a:p>
        </p:txBody>
      </p:sp>
      <p:sp>
        <p:nvSpPr>
          <p:cNvPr id="831" name="Google Shape;831;p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832" name="Google Shape;832;p6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33" name="Google Shape;833;p66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834" name="Google Shape;834;p6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5" name="Google Shape;835;p66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36" name="Google Shape;836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8929" y="3352800"/>
            <a:ext cx="6433741" cy="2397760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66"/>
          <p:cNvSpPr/>
          <p:nvPr/>
        </p:nvSpPr>
        <p:spPr>
          <a:xfrm>
            <a:off x="7315200" y="6154807"/>
            <a:ext cx="762000" cy="381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ABF8E"/>
          </a:solidFill>
          <a:ln cap="flat" cmpd="sng" w="254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66"/>
          <p:cNvSpPr/>
          <p:nvPr/>
        </p:nvSpPr>
        <p:spPr>
          <a:xfrm>
            <a:off x="1143000" y="4745356"/>
            <a:ext cx="381000" cy="20764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ABF8E"/>
          </a:solidFill>
          <a:ln cap="flat" cmpd="sng" w="254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67"/>
          <p:cNvSpPr txBox="1"/>
          <p:nvPr>
            <p:ph idx="1" type="body"/>
          </p:nvPr>
        </p:nvSpPr>
        <p:spPr>
          <a:xfrm>
            <a:off x="457200" y="1600201"/>
            <a:ext cx="8077200" cy="2057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/>
              <a:t>Note the Clothing Store constructor parameters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Clothing Store needs name and employees which are passed to the constructor for the Business class (along with self)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Clothing Store also needs inventory</a:t>
            </a:r>
            <a:endParaRPr/>
          </a:p>
        </p:txBody>
      </p:sp>
      <p:sp>
        <p:nvSpPr>
          <p:cNvPr id="844" name="Google Shape;844;p6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845" name="Google Shape;845;p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46" name="Google Shape;846;p67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847" name="Google Shape;847;p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8" name="Google Shape;848;p67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49" name="Google Shape;849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3513" y="3495674"/>
            <a:ext cx="6624573" cy="2468880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67"/>
          <p:cNvSpPr/>
          <p:nvPr/>
        </p:nvSpPr>
        <p:spPr>
          <a:xfrm>
            <a:off x="1219200" y="4495800"/>
            <a:ext cx="381000" cy="20764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ABF8E"/>
          </a:solidFill>
          <a:ln cap="flat" cmpd="sng" w="254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1" name="Google Shape;851;p67"/>
          <p:cNvCxnSpPr/>
          <p:nvPr/>
        </p:nvCxnSpPr>
        <p:spPr>
          <a:xfrm flipH="1">
            <a:off x="4724400" y="3500735"/>
            <a:ext cx="881090" cy="466130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lg" w="lg" type="stealth"/>
          </a:ln>
        </p:spPr>
      </p:cxnSp>
      <p:cxnSp>
        <p:nvCxnSpPr>
          <p:cNvPr id="852" name="Google Shape;852;p67"/>
          <p:cNvCxnSpPr/>
          <p:nvPr/>
        </p:nvCxnSpPr>
        <p:spPr>
          <a:xfrm flipH="1">
            <a:off x="5976910" y="3505200"/>
            <a:ext cx="881090" cy="466130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lg" w="lg" type="stealth"/>
          </a:ln>
        </p:spPr>
      </p:cxnSp>
      <p:cxnSp>
        <p:nvCxnSpPr>
          <p:cNvPr id="853" name="Google Shape;853;p67"/>
          <p:cNvCxnSpPr/>
          <p:nvPr/>
        </p:nvCxnSpPr>
        <p:spPr>
          <a:xfrm flipH="1">
            <a:off x="7500910" y="3505200"/>
            <a:ext cx="881090" cy="466130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lg" w="lg" type="stealth"/>
          </a:ln>
        </p:spPr>
      </p:cxnSp>
      <p:sp>
        <p:nvSpPr>
          <p:cNvPr id="854" name="Google Shape;854;p67"/>
          <p:cNvSpPr/>
          <p:nvPr/>
        </p:nvSpPr>
        <p:spPr>
          <a:xfrm>
            <a:off x="1447800" y="4954906"/>
            <a:ext cx="381000" cy="20764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ABF8E"/>
          </a:solidFill>
          <a:ln cap="flat" cmpd="sng" w="254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68"/>
          <p:cNvSpPr txBox="1"/>
          <p:nvPr>
            <p:ph idx="1" type="body"/>
          </p:nvPr>
        </p:nvSpPr>
        <p:spPr>
          <a:xfrm>
            <a:off x="457200" y="1676400"/>
            <a:ext cx="8077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Business Class Methods are Inherited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ClothingStore inherits name, employees, and get_name() from the Business class </a:t>
            </a:r>
            <a:endParaRPr sz="2400"/>
          </a:p>
        </p:txBody>
      </p:sp>
      <p:sp>
        <p:nvSpPr>
          <p:cNvPr id="860" name="Google Shape;860;p6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861" name="Google Shape;861;p6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62" name="Google Shape;862;p68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863" name="Google Shape;863;p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4" name="Google Shape;864;p68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65" name="Google Shape;865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4697" y="3368040"/>
            <a:ext cx="5522204" cy="210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18658" y="5394960"/>
            <a:ext cx="1154281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69"/>
          <p:cNvSpPr txBox="1"/>
          <p:nvPr>
            <p:ph idx="1" type="body"/>
          </p:nvPr>
        </p:nvSpPr>
        <p:spPr>
          <a:xfrm>
            <a:off x="457200" y="1676400"/>
            <a:ext cx="80772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/>
              <a:t>Adding a Theater class as a derived class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In addition to name and employees, the Theater class has an attribute for the number of seats</a:t>
            </a:r>
            <a:endParaRPr/>
          </a:p>
        </p:txBody>
      </p:sp>
      <p:sp>
        <p:nvSpPr>
          <p:cNvPr id="872" name="Google Shape;872;p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873" name="Google Shape;873;p6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74" name="Google Shape;874;p69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875" name="Google Shape;875;p6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6" name="Google Shape;876;p69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77" name="Google Shape;877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9611" y="3276600"/>
            <a:ext cx="5992378" cy="2319020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69"/>
          <p:cNvSpPr/>
          <p:nvPr/>
        </p:nvSpPr>
        <p:spPr>
          <a:xfrm>
            <a:off x="1371600" y="4669156"/>
            <a:ext cx="381000" cy="20764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ABF8E"/>
          </a:solidFill>
          <a:ln cap="flat" cmpd="sng" w="254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>
            <p:ph idx="1" type="body"/>
          </p:nvPr>
        </p:nvSpPr>
        <p:spPr>
          <a:xfrm>
            <a:off x="457200" y="1828800"/>
            <a:ext cx="80772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Public Interface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Interacting with an object through the public interface only requires knowledge of the interface</a:t>
            </a:r>
            <a:endParaRPr/>
          </a:p>
        </p:txBody>
      </p:sp>
      <p:sp>
        <p:nvSpPr>
          <p:cNvPr id="146" name="Google Shape;146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147" name="Google Shape;147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48" name="Google Shape;148;p7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149" name="Google Shape;149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7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1" name="Google Shape;15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5503" y="3352800"/>
            <a:ext cx="4720593" cy="256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70"/>
          <p:cNvSpPr txBox="1"/>
          <p:nvPr>
            <p:ph idx="1" type="body"/>
          </p:nvPr>
        </p:nvSpPr>
        <p:spPr>
          <a:xfrm>
            <a:off x="457200" y="1676400"/>
            <a:ext cx="8077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Inheritance is One Way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Base classes do not know anything about derived classes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Derived classes know everything about base classes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Except as noted by Access Qualifiers</a:t>
            </a:r>
            <a:endParaRPr/>
          </a:p>
        </p:txBody>
      </p:sp>
      <p:sp>
        <p:nvSpPr>
          <p:cNvPr id="884" name="Google Shape;884;p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885" name="Google Shape;885;p7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86" name="Google Shape;886;p70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887" name="Google Shape;887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8" name="Google Shape;888;p70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89" name="Google Shape;889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1944" y="3688080"/>
            <a:ext cx="6287712" cy="256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71"/>
          <p:cNvSpPr txBox="1"/>
          <p:nvPr>
            <p:ph idx="1" type="body"/>
          </p:nvPr>
        </p:nvSpPr>
        <p:spPr>
          <a:xfrm>
            <a:off x="457200" y="1676400"/>
            <a:ext cx="8077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Inheritance in UML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-US" sz="2200"/>
              <a:t>The UML diagram shows that Clothing Store and Theater both inherit from the Business class </a:t>
            </a:r>
            <a:endParaRPr/>
          </a:p>
        </p:txBody>
      </p:sp>
      <p:sp>
        <p:nvSpPr>
          <p:cNvPr id="895" name="Google Shape;895;p7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896" name="Google Shape;896;p7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97" name="Google Shape;897;p71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898" name="Google Shape;898;p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9" name="Google Shape;899;p71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00" name="Google Shape;900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7950" y="3246437"/>
            <a:ext cx="3846513" cy="2925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72"/>
          <p:cNvSpPr txBox="1"/>
          <p:nvPr>
            <p:ph idx="1" type="body"/>
          </p:nvPr>
        </p:nvSpPr>
        <p:spPr>
          <a:xfrm>
            <a:off x="457200" y="1676400"/>
            <a:ext cx="80772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Polymorphism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A derived class can have a method with the same name as a method in the base class that operates differently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This is known as </a:t>
            </a:r>
            <a:r>
              <a:rPr b="1" i="1" lang="en-US" sz="2400">
                <a:solidFill>
                  <a:srgbClr val="E36C09"/>
                </a:solidFill>
              </a:rPr>
              <a:t>polymorphism</a:t>
            </a:r>
            <a:endParaRPr sz="2400"/>
          </a:p>
          <a:p>
            <a:pPr indent="-228600" lvl="2" marL="114300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The ability to take on many forms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The derived class method can </a:t>
            </a:r>
            <a:r>
              <a:rPr b="1" i="1" lang="en-US" sz="2400">
                <a:solidFill>
                  <a:srgbClr val="E36C09"/>
                </a:solidFill>
              </a:rPr>
              <a:t>override</a:t>
            </a:r>
            <a:r>
              <a:rPr lang="en-US" sz="2400">
                <a:solidFill>
                  <a:srgbClr val="E36C09"/>
                </a:solidFill>
              </a:rPr>
              <a:t> </a:t>
            </a:r>
            <a:r>
              <a:rPr lang="en-US" sz="2400"/>
              <a:t>the base class method</a:t>
            </a:r>
            <a:endParaRPr/>
          </a:p>
        </p:txBody>
      </p:sp>
      <p:sp>
        <p:nvSpPr>
          <p:cNvPr id="906" name="Google Shape;906;p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907" name="Google Shape;907;p7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08" name="Google Shape;908;p72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909" name="Google Shape;909;p7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0" name="Google Shape;910;p72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73"/>
          <p:cNvSpPr txBox="1"/>
          <p:nvPr>
            <p:ph idx="1" type="body"/>
          </p:nvPr>
        </p:nvSpPr>
        <p:spPr>
          <a:xfrm>
            <a:off x="457200" y="1676400"/>
            <a:ext cx="807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300"/>
              <a:t>Polymorphism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If the Business Class had a display method, it could include </a:t>
            </a:r>
            <a:r>
              <a:rPr i="1" lang="en-US"/>
              <a:t>name</a:t>
            </a:r>
            <a:r>
              <a:rPr lang="en-US"/>
              <a:t> and </a:t>
            </a:r>
            <a:r>
              <a:rPr i="1" lang="en-US"/>
              <a:t>employees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They are attributes of the base class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It could not include attributes from the derived classes</a:t>
            </a:r>
            <a:endParaRPr/>
          </a:p>
        </p:txBody>
      </p:sp>
      <p:sp>
        <p:nvSpPr>
          <p:cNvPr id="916" name="Google Shape;916;p7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917" name="Google Shape;917;p7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18" name="Google Shape;918;p73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919" name="Google Shape;919;p7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0" name="Google Shape;920;p73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21" name="Google Shape;921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7140" y="4083050"/>
            <a:ext cx="5057319" cy="1927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2" name="Google Shape;922;p73"/>
          <p:cNvCxnSpPr/>
          <p:nvPr/>
        </p:nvCxnSpPr>
        <p:spPr>
          <a:xfrm>
            <a:off x="1447800" y="4876800"/>
            <a:ext cx="990600" cy="0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lg" w="lg" type="stealth"/>
          </a:ln>
        </p:spPr>
      </p:cxnSp>
      <p:cxnSp>
        <p:nvCxnSpPr>
          <p:cNvPr id="923" name="Google Shape;923;p73"/>
          <p:cNvCxnSpPr/>
          <p:nvPr/>
        </p:nvCxnSpPr>
        <p:spPr>
          <a:xfrm>
            <a:off x="1447800" y="5105400"/>
            <a:ext cx="990600" cy="0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lg" w="lg" type="stealth"/>
          </a:ln>
        </p:spPr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74"/>
          <p:cNvSpPr txBox="1"/>
          <p:nvPr>
            <p:ph idx="1" type="body"/>
          </p:nvPr>
        </p:nvSpPr>
        <p:spPr>
          <a:xfrm>
            <a:off x="457200" y="1676400"/>
            <a:ext cx="80772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300"/>
              <a:t>Polymorphism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The derived classes could have their own display method that overrides the display method in the base class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Clothing Store class could have a display method that includes inventory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Theater class could have a display method that includes number of seats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The proper method would be called based upon the object that is calling the method</a:t>
            </a:r>
            <a:endParaRPr/>
          </a:p>
          <a:p>
            <a:pPr indent="-134619" lvl="1" marL="742950" rtl="0" algn="l">
              <a:lnSpc>
                <a:spcPct val="12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929" name="Google Shape;929;p7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930" name="Google Shape;930;p7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31" name="Google Shape;931;p74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932" name="Google Shape;932;p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3" name="Google Shape;933;p74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4" name="Google Shape;934;p74"/>
          <p:cNvSpPr txBox="1"/>
          <p:nvPr/>
        </p:nvSpPr>
        <p:spPr>
          <a:xfrm>
            <a:off x="838200" y="5648979"/>
            <a:ext cx="7467600" cy="492443"/>
          </a:xfrm>
          <a:prstGeom prst="rect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Derived class methods can override base class methods</a:t>
            </a:r>
            <a:endParaRPr b="0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75"/>
          <p:cNvSpPr txBox="1"/>
          <p:nvPr>
            <p:ph idx="1" type="body"/>
          </p:nvPr>
        </p:nvSpPr>
        <p:spPr>
          <a:xfrm>
            <a:off x="457200" y="1676400"/>
            <a:ext cx="8077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/>
              <a:t>Polymorphism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Each method has the same name and parameter list</a:t>
            </a:r>
            <a:endParaRPr sz="2600"/>
          </a:p>
        </p:txBody>
      </p:sp>
      <p:sp>
        <p:nvSpPr>
          <p:cNvPr id="940" name="Google Shape;940;p7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941" name="Google Shape;941;p7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42" name="Google Shape;942;p75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943" name="Google Shape;943;p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4" name="Google Shape;944;p75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45" name="Google Shape;945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3587" y="2971800"/>
            <a:ext cx="4107613" cy="29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p75"/>
          <p:cNvSpPr txBox="1"/>
          <p:nvPr/>
        </p:nvSpPr>
        <p:spPr>
          <a:xfrm>
            <a:off x="5943600" y="2971800"/>
            <a:ext cx="2278572" cy="369332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class method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75"/>
          <p:cNvSpPr txBox="1"/>
          <p:nvPr/>
        </p:nvSpPr>
        <p:spPr>
          <a:xfrm>
            <a:off x="5943600" y="5117068"/>
            <a:ext cx="2200218" cy="369332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Theater class method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75"/>
          <p:cNvSpPr txBox="1"/>
          <p:nvPr/>
        </p:nvSpPr>
        <p:spPr>
          <a:xfrm>
            <a:off x="5943600" y="4050268"/>
            <a:ext cx="2800703" cy="369332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Clothing Store class method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76"/>
          <p:cNvSpPr txBox="1"/>
          <p:nvPr>
            <p:ph idx="1" type="body"/>
          </p:nvPr>
        </p:nvSpPr>
        <p:spPr>
          <a:xfrm>
            <a:off x="457200" y="1676400"/>
            <a:ext cx="5838825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300"/>
              <a:t>Multiple Class Inheritance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A class can inherit (be derived) from multiple classes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The derived class inherits all of the attributes of both classes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Inline with Access Qualifiers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The hierarchy diagram indicates the direct inheritance of Derived Class B from Derived Class A which inherits from the Base Class</a:t>
            </a:r>
            <a:endParaRPr/>
          </a:p>
        </p:txBody>
      </p:sp>
      <p:sp>
        <p:nvSpPr>
          <p:cNvPr id="954" name="Google Shape;954;p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955" name="Google Shape;955;p7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56" name="Google Shape;956;p76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957" name="Google Shape;957;p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8" name="Google Shape;958;p76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59" name="Google Shape;959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1905000"/>
            <a:ext cx="1933575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77"/>
          <p:cNvSpPr txBox="1"/>
          <p:nvPr>
            <p:ph idx="1" type="body"/>
          </p:nvPr>
        </p:nvSpPr>
        <p:spPr>
          <a:xfrm>
            <a:off x="457200" y="1676400"/>
            <a:ext cx="8077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Multiple Class Inheritance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A class can also inherit from two or more distinct classes</a:t>
            </a:r>
            <a:endParaRPr/>
          </a:p>
        </p:txBody>
      </p:sp>
      <p:sp>
        <p:nvSpPr>
          <p:cNvPr id="965" name="Google Shape;965;p7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966" name="Google Shape;966;p7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67" name="Google Shape;967;p77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968" name="Google Shape;968;p7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9" name="Google Shape;969;p77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70" name="Google Shape;970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8400" y="3048000"/>
            <a:ext cx="3932652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971" name="Google Shape;971;p77"/>
          <p:cNvSpPr txBox="1"/>
          <p:nvPr/>
        </p:nvSpPr>
        <p:spPr>
          <a:xfrm>
            <a:off x="838200" y="5648979"/>
            <a:ext cx="7467600" cy="492443"/>
          </a:xfrm>
          <a:prstGeom prst="rect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base classes should be reviewed carefully to avoid conflicts</a:t>
            </a:r>
            <a:endParaRPr b="0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78"/>
          <p:cNvSpPr txBox="1"/>
          <p:nvPr>
            <p:ph idx="1" type="body"/>
          </p:nvPr>
        </p:nvSpPr>
        <p:spPr>
          <a:xfrm>
            <a:off x="457200" y="1676400"/>
            <a:ext cx="80772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/>
              <a:t>Multiple Class Inheritance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600"/>
              <a:t>When defining a class with multiple-inheritance: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Both classes are listed as parameters for the derived class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Both initializers for the other classes are called</a:t>
            </a:r>
            <a:endParaRPr/>
          </a:p>
        </p:txBody>
      </p:sp>
      <p:sp>
        <p:nvSpPr>
          <p:cNvPr id="977" name="Google Shape;977;p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978" name="Google Shape;978;p7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79" name="Google Shape;979;p78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980" name="Google Shape;980;p7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1" name="Google Shape;981;p78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82" name="Google Shape;982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0279" y="4267200"/>
            <a:ext cx="5551039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79"/>
          <p:cNvSpPr txBox="1"/>
          <p:nvPr>
            <p:ph idx="1" type="body"/>
          </p:nvPr>
        </p:nvSpPr>
        <p:spPr>
          <a:xfrm>
            <a:off x="457200" y="1676400"/>
            <a:ext cx="80772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Multiple Class Inheritance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Both forms of multiple-inheritance add complexity and make the code and classes harder to re-use in other programs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Both of the inherited classes need to be copied as well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Lowers cohesion and increases coupling</a:t>
            </a:r>
            <a:endParaRPr/>
          </a:p>
        </p:txBody>
      </p:sp>
      <p:sp>
        <p:nvSpPr>
          <p:cNvPr id="988" name="Google Shape;988;p7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989" name="Google Shape;989;p7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90" name="Google Shape;990;p79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991" name="Google Shape;991;p7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2" name="Google Shape;992;p79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3" name="Google Shape;993;p79"/>
          <p:cNvSpPr txBox="1"/>
          <p:nvPr/>
        </p:nvSpPr>
        <p:spPr>
          <a:xfrm>
            <a:off x="762000" y="5648979"/>
            <a:ext cx="7467600" cy="492443"/>
          </a:xfrm>
          <a:prstGeom prst="rect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Goal: High cohesion and loose coupling</a:t>
            </a:r>
            <a:endParaRPr b="0" i="1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>
            <p:ph idx="1" type="body"/>
          </p:nvPr>
        </p:nvSpPr>
        <p:spPr>
          <a:xfrm>
            <a:off x="457200" y="1828800"/>
            <a:ext cx="80772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Classes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A </a:t>
            </a:r>
            <a:r>
              <a:rPr b="1" i="1" lang="en-US" sz="2400">
                <a:solidFill>
                  <a:srgbClr val="E36C09"/>
                </a:solidFill>
              </a:rPr>
              <a:t>class</a:t>
            </a:r>
            <a:r>
              <a:rPr lang="en-US" sz="2400">
                <a:solidFill>
                  <a:srgbClr val="E36C09"/>
                </a:solidFill>
              </a:rPr>
              <a:t> </a:t>
            </a:r>
            <a:r>
              <a:rPr lang="en-US" sz="2400"/>
              <a:t>is a framework or blueprint of what the object will contain when it is created</a:t>
            </a:r>
            <a:endParaRPr/>
          </a:p>
          <a:p>
            <a:pPr indent="-228600" lvl="2" marL="11430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An architect can provide a detailed drawing of a building that shows a door, but the door cannot be opened</a:t>
            </a:r>
            <a:endParaRPr/>
          </a:p>
          <a:p>
            <a:pPr indent="-228600" lvl="2" marL="11430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A building must be built from the drawing, and then the door of the building can be opened</a:t>
            </a:r>
            <a:endParaRPr/>
          </a:p>
          <a:p>
            <a:pPr indent="-228600" lvl="2" marL="11430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The building would be an instance of the drawing the same way that an object is an </a:t>
            </a:r>
            <a:r>
              <a:rPr b="1" i="1" lang="en-US" sz="2200">
                <a:solidFill>
                  <a:srgbClr val="E36C09"/>
                </a:solidFill>
              </a:rPr>
              <a:t>instance</a:t>
            </a:r>
            <a:r>
              <a:rPr lang="en-US" sz="2200">
                <a:solidFill>
                  <a:srgbClr val="E36C09"/>
                </a:solidFill>
              </a:rPr>
              <a:t> </a:t>
            </a:r>
            <a:r>
              <a:rPr lang="en-US" sz="2200"/>
              <a:t>of a class</a:t>
            </a:r>
            <a:endParaRPr/>
          </a:p>
        </p:txBody>
      </p:sp>
      <p:sp>
        <p:nvSpPr>
          <p:cNvPr id="157" name="Google Shape;15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158" name="Google Shape;15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9" name="Google Shape;159;p8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160" name="Google Shape;160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8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80"/>
          <p:cNvSpPr txBox="1"/>
          <p:nvPr>
            <p:ph idx="1" type="body"/>
          </p:nvPr>
        </p:nvSpPr>
        <p:spPr>
          <a:xfrm>
            <a:off x="457200" y="1676400"/>
            <a:ext cx="78486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300"/>
              <a:t>Determining Class Identity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With complex classes, it is often necessary to determine if an object is an instance of a class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The </a:t>
            </a:r>
            <a:r>
              <a:rPr b="1" i="1" lang="en-US">
                <a:solidFill>
                  <a:srgbClr val="E36C09"/>
                </a:solidFill>
              </a:rPr>
              <a:t>isinstance</a:t>
            </a:r>
            <a:r>
              <a:rPr lang="en-US">
                <a:solidFill>
                  <a:srgbClr val="E36C09"/>
                </a:solidFill>
              </a:rPr>
              <a:t> </a:t>
            </a:r>
            <a:r>
              <a:rPr lang="en-US"/>
              <a:t>function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Returns True if the object is an instance of a class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False if it is not </a:t>
            </a:r>
            <a:endParaRPr sz="2600"/>
          </a:p>
        </p:txBody>
      </p:sp>
      <p:sp>
        <p:nvSpPr>
          <p:cNvPr id="999" name="Google Shape;999;p8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1000" name="Google Shape;1000;p8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01" name="Google Shape;1001;p80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1002" name="Google Shape;1002;p8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3" name="Google Shape;1003;p80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04" name="Google Shape;1004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9900" y="4505325"/>
            <a:ext cx="3124200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81"/>
          <p:cNvSpPr txBox="1"/>
          <p:nvPr>
            <p:ph idx="1" type="body"/>
          </p:nvPr>
        </p:nvSpPr>
        <p:spPr>
          <a:xfrm>
            <a:off x="457200" y="3276600"/>
            <a:ext cx="80772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i="1" lang="en-US" sz="3000">
                <a:latin typeface="Arial"/>
                <a:ea typeface="Arial"/>
                <a:cs typeface="Arial"/>
                <a:sym typeface="Arial"/>
              </a:rPr>
              <a:t>Chapter 9 Classes and Objects</a:t>
            </a:r>
            <a:endParaRPr/>
          </a:p>
        </p:txBody>
      </p:sp>
      <p:sp>
        <p:nvSpPr>
          <p:cNvPr id="1010" name="Google Shape;1010;p8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1011" name="Google Shape;1011;p8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12" name="Google Shape;1012;p81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1013" name="Google Shape;1013;p8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4" name="Google Shape;1014;p81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>
            <p:ph idx="1" type="body"/>
          </p:nvPr>
        </p:nvSpPr>
        <p:spPr>
          <a:xfrm>
            <a:off x="457198" y="1905000"/>
            <a:ext cx="80772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Classes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Multiple buildings could be built from the same drawing, they would be identical, and they would each have their own door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Multiple objects can be </a:t>
            </a:r>
            <a:r>
              <a:rPr b="1" i="1" lang="en-US" sz="2400">
                <a:solidFill>
                  <a:srgbClr val="E36C09"/>
                </a:solidFill>
              </a:rPr>
              <a:t>instantiated</a:t>
            </a:r>
            <a:r>
              <a:rPr lang="en-US" sz="2400">
                <a:solidFill>
                  <a:srgbClr val="E36C09"/>
                </a:solidFill>
              </a:rPr>
              <a:t> </a:t>
            </a:r>
            <a:r>
              <a:rPr lang="en-US" sz="2400"/>
              <a:t>from a single class, and they would each have their own set of attributes</a:t>
            </a:r>
            <a:endParaRPr/>
          </a:p>
        </p:txBody>
      </p:sp>
      <p:sp>
        <p:nvSpPr>
          <p:cNvPr id="167" name="Google Shape;167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 Simber 2021 - All Rights Reserved</a:t>
            </a:r>
            <a:endParaRPr/>
          </a:p>
        </p:txBody>
      </p:sp>
      <p:sp>
        <p:nvSpPr>
          <p:cNvPr id="168" name="Google Shape;168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69" name="Google Shape;169;p9"/>
          <p:cNvGrpSpPr/>
          <p:nvPr/>
        </p:nvGrpSpPr>
        <p:grpSpPr>
          <a:xfrm>
            <a:off x="685800" y="457200"/>
            <a:ext cx="7620000" cy="904875"/>
            <a:chOff x="685800" y="762000"/>
            <a:chExt cx="7620000" cy="904875"/>
          </a:xfrm>
        </p:grpSpPr>
        <p:pic>
          <p:nvPicPr>
            <p:cNvPr id="170" name="Google Shape;170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762000"/>
              <a:ext cx="7620000" cy="90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p9"/>
            <p:cNvSpPr txBox="1"/>
            <p:nvPr/>
          </p:nvSpPr>
          <p:spPr>
            <a:xfrm>
              <a:off x="1028376" y="952827"/>
              <a:ext cx="47372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Chapter 9 Classes and Objects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" name="Google Shape;172;p9"/>
          <p:cNvGrpSpPr/>
          <p:nvPr/>
        </p:nvGrpSpPr>
        <p:grpSpPr>
          <a:xfrm>
            <a:off x="990600" y="4292802"/>
            <a:ext cx="2133600" cy="1578037"/>
            <a:chOff x="4724400" y="1066800"/>
            <a:chExt cx="2751058" cy="2034716"/>
          </a:xfrm>
        </p:grpSpPr>
        <p:pic>
          <p:nvPicPr>
            <p:cNvPr id="173" name="Google Shape;173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24400" y="1066800"/>
              <a:ext cx="2751058" cy="20347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9"/>
            <p:cNvSpPr txBox="1"/>
            <p:nvPr/>
          </p:nvSpPr>
          <p:spPr>
            <a:xfrm>
              <a:off x="5774359" y="1548063"/>
              <a:ext cx="6511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Class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" name="Google Shape;175;p9"/>
          <p:cNvGrpSpPr/>
          <p:nvPr/>
        </p:nvGrpSpPr>
        <p:grpSpPr>
          <a:xfrm>
            <a:off x="3410159" y="4278868"/>
            <a:ext cx="2171281" cy="1605906"/>
            <a:chOff x="1371600" y="3581400"/>
            <a:chExt cx="2751058" cy="2034716"/>
          </a:xfrm>
        </p:grpSpPr>
        <p:pic>
          <p:nvPicPr>
            <p:cNvPr id="176" name="Google Shape;176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71600" y="3581400"/>
              <a:ext cx="2751058" cy="20347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9"/>
            <p:cNvSpPr txBox="1"/>
            <p:nvPr/>
          </p:nvSpPr>
          <p:spPr>
            <a:xfrm>
              <a:off x="2260457" y="4114800"/>
              <a:ext cx="9733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 1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9"/>
          <p:cNvGrpSpPr/>
          <p:nvPr/>
        </p:nvGrpSpPr>
        <p:grpSpPr>
          <a:xfrm>
            <a:off x="5943600" y="4278868"/>
            <a:ext cx="2171281" cy="1605906"/>
            <a:chOff x="1371600" y="3581400"/>
            <a:chExt cx="2751058" cy="2034716"/>
          </a:xfrm>
        </p:grpSpPr>
        <p:pic>
          <p:nvPicPr>
            <p:cNvPr id="179" name="Google Shape;179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71600" y="3581400"/>
              <a:ext cx="2751058" cy="20347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9"/>
            <p:cNvSpPr txBox="1"/>
            <p:nvPr/>
          </p:nvSpPr>
          <p:spPr>
            <a:xfrm>
              <a:off x="2260457" y="4114800"/>
              <a:ext cx="1233246" cy="467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 2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9"/>
          <p:cNvSpPr txBox="1"/>
          <p:nvPr/>
        </p:nvSpPr>
        <p:spPr>
          <a:xfrm>
            <a:off x="4010217" y="5863709"/>
            <a:ext cx="9711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Instance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6543658" y="5879068"/>
            <a:ext cx="9711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Instance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csimber</dc:creator>
</cp:coreProperties>
</file>