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65" roundtripDataSignature="AMtx7mghC1I/3mCumB7mNEnMCV9RZeNq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65" Type="http://customschemas.google.com/relationships/presentationmetadata" Target="meta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4" name="Google Shape;604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4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0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3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5" name="Google Shape;725;p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4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5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6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7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7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7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7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7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7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7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6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6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6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6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6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6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png"/><Relationship Id="rId4" Type="http://schemas.openxmlformats.org/officeDocument/2006/relationships/image" Target="../media/image1.png"/><Relationship Id="rId5" Type="http://schemas.openxmlformats.org/officeDocument/2006/relationships/image" Target="../media/image2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image" Target="../media/image1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image" Target="../media/image26.png"/><Relationship Id="rId5" Type="http://schemas.openxmlformats.org/officeDocument/2006/relationships/image" Target="../media/image1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Relationship Id="rId4" Type="http://schemas.openxmlformats.org/officeDocument/2006/relationships/image" Target="../media/image23.png"/><Relationship Id="rId5" Type="http://schemas.openxmlformats.org/officeDocument/2006/relationships/image" Target="../media/image1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Relationship Id="rId4" Type="http://schemas.openxmlformats.org/officeDocument/2006/relationships/image" Target="../media/image20.png"/><Relationship Id="rId5" Type="http://schemas.openxmlformats.org/officeDocument/2006/relationships/image" Target="../media/image25.png"/><Relationship Id="rId6" Type="http://schemas.openxmlformats.org/officeDocument/2006/relationships/image" Target="../media/image2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0.png"/><Relationship Id="rId4" Type="http://schemas.openxmlformats.org/officeDocument/2006/relationships/image" Target="../media/image11.png"/><Relationship Id="rId5" Type="http://schemas.openxmlformats.org/officeDocument/2006/relationships/image" Target="../media/image1.png"/><Relationship Id="rId6" Type="http://schemas.openxmlformats.org/officeDocument/2006/relationships/image" Target="../media/image2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Relationship Id="rId4" Type="http://schemas.openxmlformats.org/officeDocument/2006/relationships/image" Target="../media/image16.png"/><Relationship Id="rId5" Type="http://schemas.openxmlformats.org/officeDocument/2006/relationships/image" Target="../media/image12.png"/><Relationship Id="rId6" Type="http://schemas.openxmlformats.org/officeDocument/2006/relationships/image" Target="../media/image1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5" Type="http://schemas.openxmlformats.org/officeDocument/2006/relationships/image" Target="../media/image2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png"/><Relationship Id="rId4" Type="http://schemas.openxmlformats.org/officeDocument/2006/relationships/image" Target="../media/image28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Relationship Id="rId4" Type="http://schemas.openxmlformats.org/officeDocument/2006/relationships/image" Target="../media/image30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Relationship Id="rId4" Type="http://schemas.openxmlformats.org/officeDocument/2006/relationships/image" Target="../media/image29.png"/><Relationship Id="rId5" Type="http://schemas.openxmlformats.org/officeDocument/2006/relationships/image" Target="../media/image27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Relationship Id="rId4" Type="http://schemas.openxmlformats.org/officeDocument/2006/relationships/image" Target="../media/image35.png"/><Relationship Id="rId5" Type="http://schemas.openxmlformats.org/officeDocument/2006/relationships/image" Target="../media/image31.png"/><Relationship Id="rId6" Type="http://schemas.openxmlformats.org/officeDocument/2006/relationships/image" Target="../media/image33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png"/><Relationship Id="rId4" Type="http://schemas.openxmlformats.org/officeDocument/2006/relationships/image" Target="../media/image35.png"/><Relationship Id="rId5" Type="http://schemas.openxmlformats.org/officeDocument/2006/relationships/image" Target="../media/image32.png"/><Relationship Id="rId6" Type="http://schemas.openxmlformats.org/officeDocument/2006/relationships/image" Target="../media/image31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png"/><Relationship Id="rId4" Type="http://schemas.openxmlformats.org/officeDocument/2006/relationships/image" Target="../media/image43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.png"/><Relationship Id="rId4" Type="http://schemas.openxmlformats.org/officeDocument/2006/relationships/image" Target="../media/image36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.png"/><Relationship Id="rId4" Type="http://schemas.openxmlformats.org/officeDocument/2006/relationships/image" Target="../media/image36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.png"/><Relationship Id="rId4" Type="http://schemas.openxmlformats.org/officeDocument/2006/relationships/image" Target="../media/image34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.png"/><Relationship Id="rId4" Type="http://schemas.openxmlformats.org/officeDocument/2006/relationships/image" Target="../media/image34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.png"/><Relationship Id="rId4" Type="http://schemas.openxmlformats.org/officeDocument/2006/relationships/image" Target="../media/image34.pn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1.png"/><Relationship Id="rId4" Type="http://schemas.openxmlformats.org/officeDocument/2006/relationships/image" Target="../media/image4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.png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1.png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.png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1.png"/><Relationship Id="rId4" Type="http://schemas.openxmlformats.org/officeDocument/2006/relationships/image" Target="../media/image37.png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1.png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1.png"/><Relationship Id="rId4" Type="http://schemas.openxmlformats.org/officeDocument/2006/relationships/image" Target="../media/image38.png"/><Relationship Id="rId5" Type="http://schemas.openxmlformats.org/officeDocument/2006/relationships/image" Target="../media/image41.png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1.png"/><Relationship Id="rId4" Type="http://schemas.openxmlformats.org/officeDocument/2006/relationships/image" Target="../media/image39.png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Relationship Id="rId3" Type="http://schemas.openxmlformats.org/officeDocument/2006/relationships/image" Target="../media/image1.png"/><Relationship Id="rId4" Type="http://schemas.openxmlformats.org/officeDocument/2006/relationships/image" Target="../media/image41.png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Relationship Id="rId3" Type="http://schemas.openxmlformats.org/officeDocument/2006/relationships/image" Target="../media/image1.png"/><Relationship Id="rId4" Type="http://schemas.openxmlformats.org/officeDocument/2006/relationships/image" Target="../media/image42.png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04535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Computer Programming in Python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Chapter 7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File Operations and Dialogs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-1795462" y="2938463"/>
            <a:ext cx="5715002" cy="90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"/>
          <p:cNvSpPr txBox="1"/>
          <p:nvPr>
            <p:ph idx="1" type="body"/>
          </p:nvPr>
        </p:nvSpPr>
        <p:spPr>
          <a:xfrm>
            <a:off x="457200" y="1828800"/>
            <a:ext cx="80772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Opening a File</a:t>
            </a:r>
            <a:endParaRPr/>
          </a:p>
          <a:p>
            <a:pPr indent="-285750" lvl="1" marL="74295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 sz="2600"/>
              <a:t>The </a:t>
            </a:r>
            <a:r>
              <a:rPr b="1" i="1" lang="en-US" sz="2600">
                <a:solidFill>
                  <a:srgbClr val="E36C09"/>
                </a:solidFill>
              </a:rPr>
              <a:t>mode</a:t>
            </a:r>
            <a:r>
              <a:rPr lang="en-US" sz="2600">
                <a:solidFill>
                  <a:srgbClr val="E36C09"/>
                </a:solidFill>
              </a:rPr>
              <a:t> </a:t>
            </a:r>
            <a:r>
              <a:rPr lang="en-US" sz="2600"/>
              <a:t>determines the file operation</a:t>
            </a:r>
            <a:endParaRPr/>
          </a:p>
        </p:txBody>
      </p:sp>
      <p:sp>
        <p:nvSpPr>
          <p:cNvPr id="191" name="Google Shape;19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92" name="Google Shape;19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93" name="Google Shape;193;p10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94" name="Google Shape;194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5" name="Google Shape;195;p10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96" name="Google Shape;196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6582" y="2971800"/>
            <a:ext cx="5938435" cy="2743200"/>
          </a:xfrm>
          <a:prstGeom prst="rect">
            <a:avLst/>
          </a:prstGeom>
          <a:noFill/>
          <a:ln cap="flat" cmpd="sng" w="952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 txBox="1"/>
          <p:nvPr>
            <p:ph idx="1" type="body"/>
          </p:nvPr>
        </p:nvSpPr>
        <p:spPr>
          <a:xfrm>
            <a:off x="457200" y="1828800"/>
            <a:ext cx="80772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Opening a File</a:t>
            </a:r>
            <a:endParaRPr/>
          </a:p>
          <a:p>
            <a:pPr indent="-285750" lvl="1" marL="7429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 sz="2300"/>
              <a:t>File objects have methods that simplify some file handling processes</a:t>
            </a:r>
            <a:endParaRPr/>
          </a:p>
          <a:p>
            <a:pPr indent="-285750" lvl="1" marL="7429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 sz="2300"/>
              <a:t>Once a file object is associated with a variable, the variable name is used to access the methods</a:t>
            </a:r>
            <a:endParaRPr/>
          </a:p>
          <a:p>
            <a:pPr indent="-285750" lvl="1" marL="7429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 sz="2300"/>
              <a:t>The only time that the actual file name is used is when the file is being opened</a:t>
            </a:r>
            <a:endParaRPr sz="2300"/>
          </a:p>
        </p:txBody>
      </p:sp>
      <p:sp>
        <p:nvSpPr>
          <p:cNvPr id="202" name="Google Shape;20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03" name="Google Shape;20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04" name="Google Shape;204;p11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05" name="Google Shape;205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6" name="Google Shape;206;p11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07" name="Google Shape;207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51208" y="4617720"/>
            <a:ext cx="4889183" cy="36576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11"/>
          <p:cNvSpPr txBox="1"/>
          <p:nvPr/>
        </p:nvSpPr>
        <p:spPr>
          <a:xfrm>
            <a:off x="1600200" y="5467350"/>
            <a:ext cx="18810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variable reference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1"/>
          <p:cNvSpPr/>
          <p:nvPr/>
        </p:nvSpPr>
        <p:spPr>
          <a:xfrm rot="-5400000">
            <a:off x="2335530" y="4659630"/>
            <a:ext cx="396240" cy="95250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0" name="Google Shape;210;p11"/>
          <p:cNvCxnSpPr>
            <a:stCxn id="211" idx="0"/>
          </p:cNvCxnSpPr>
          <p:nvPr/>
        </p:nvCxnSpPr>
        <p:spPr>
          <a:xfrm rot="10800000">
            <a:off x="6553199" y="4937834"/>
            <a:ext cx="297900" cy="440100"/>
          </a:xfrm>
          <a:prstGeom prst="straightConnector1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  <p:sp>
        <p:nvSpPr>
          <p:cNvPr id="211" name="Google Shape;211;p11"/>
          <p:cNvSpPr txBox="1"/>
          <p:nvPr/>
        </p:nvSpPr>
        <p:spPr>
          <a:xfrm>
            <a:off x="5867400" y="5377934"/>
            <a:ext cx="196739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in read mode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2"/>
          <p:cNvSpPr txBox="1"/>
          <p:nvPr>
            <p:ph idx="1" type="body"/>
          </p:nvPr>
        </p:nvSpPr>
        <p:spPr>
          <a:xfrm>
            <a:off x="457200" y="1600200"/>
            <a:ext cx="80772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Writing to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When writing to a file, the </a:t>
            </a:r>
            <a:r>
              <a:rPr b="1" i="1" lang="en-US" sz="2600">
                <a:solidFill>
                  <a:srgbClr val="E36C09"/>
                </a:solidFill>
              </a:rPr>
              <a:t>write()</a:t>
            </a:r>
            <a:r>
              <a:rPr lang="en-US" sz="2600">
                <a:solidFill>
                  <a:srgbClr val="E36C09"/>
                </a:solidFill>
              </a:rPr>
              <a:t> </a:t>
            </a:r>
            <a:r>
              <a:rPr lang="en-US" sz="2600"/>
              <a:t>method is used and is passed what is to be written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 variable reference assigned to the file is followed by the dot operator, and the method name</a:t>
            </a:r>
            <a:endParaRPr sz="2400"/>
          </a:p>
        </p:txBody>
      </p:sp>
      <p:sp>
        <p:nvSpPr>
          <p:cNvPr id="217" name="Google Shape;21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18" name="Google Shape;21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19" name="Google Shape;219;p12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20" name="Google Shape;22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1" name="Google Shape;221;p12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22" name="Google Shape;222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82800" y="4038600"/>
            <a:ext cx="6625999" cy="1463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3"/>
          <p:cNvSpPr txBox="1"/>
          <p:nvPr>
            <p:ph idx="1" type="body"/>
          </p:nvPr>
        </p:nvSpPr>
        <p:spPr>
          <a:xfrm>
            <a:off x="457200" y="1752600"/>
            <a:ext cx="8077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Closing Files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Using the </a:t>
            </a:r>
            <a:r>
              <a:rPr b="1" i="1" lang="en-US" sz="2200">
                <a:solidFill>
                  <a:srgbClr val="E36C09"/>
                </a:solidFill>
              </a:rPr>
              <a:t>close() </a:t>
            </a:r>
            <a:r>
              <a:rPr lang="en-US" sz="2200"/>
              <a:t>method ensures that no data is lost</a:t>
            </a:r>
            <a:endParaRPr sz="2200"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Data being written to a file is queued in a </a:t>
            </a:r>
            <a:r>
              <a:rPr b="1" i="1" lang="en-US" sz="2200">
                <a:solidFill>
                  <a:srgbClr val="E36C09"/>
                </a:solidFill>
              </a:rPr>
              <a:t>buffer</a:t>
            </a:r>
            <a:r>
              <a:rPr lang="en-US" sz="2200">
                <a:solidFill>
                  <a:srgbClr val="E36C09"/>
                </a:solidFill>
              </a:rPr>
              <a:t> </a:t>
            </a:r>
            <a:r>
              <a:rPr lang="en-US" sz="2200"/>
              <a:t>(a holding area in memory) for efficiency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Closing the file in the program forces anything being held in the buffer to be written to the file before it is closed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If a program does not close the file, the operating system will eventually close it, but would not check the buffer first</a:t>
            </a:r>
            <a:endParaRPr sz="2200"/>
          </a:p>
        </p:txBody>
      </p:sp>
      <p:sp>
        <p:nvSpPr>
          <p:cNvPr id="228" name="Google Shape;22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29" name="Google Shape;22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30" name="Google Shape;230;p13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31" name="Google Shape;231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2" name="Google Shape;232;p13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"/>
          <p:cNvSpPr txBox="1"/>
          <p:nvPr>
            <p:ph idx="1" type="body"/>
          </p:nvPr>
        </p:nvSpPr>
        <p:spPr>
          <a:xfrm>
            <a:off x="457200" y="1752600"/>
            <a:ext cx="807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Writing to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The </a:t>
            </a:r>
            <a:r>
              <a:rPr i="1" lang="en-US" sz="2200"/>
              <a:t>write()</a:t>
            </a:r>
            <a:r>
              <a:rPr lang="en-US" sz="2200"/>
              <a:t> method will do as it is told, and if the data is to be written on separate lines, then line feeds need to be incorporated into the write statement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This is unlike print which automatically adds a line feed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The escape sequence ‘\n’ is the newline character and is used to produce a line feed in the file</a:t>
            </a:r>
            <a:endParaRPr/>
          </a:p>
        </p:txBody>
      </p:sp>
      <p:sp>
        <p:nvSpPr>
          <p:cNvPr id="238" name="Google Shape;23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39" name="Google Shape;23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40" name="Google Shape;240;p14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41" name="Google Shape;241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2" name="Google Shape;242;p14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5"/>
          <p:cNvSpPr txBox="1"/>
          <p:nvPr>
            <p:ph idx="1" type="body"/>
          </p:nvPr>
        </p:nvSpPr>
        <p:spPr>
          <a:xfrm>
            <a:off x="457200" y="1752600"/>
            <a:ext cx="80772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Writing to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This example opens a file named “test_file.txt” for writing, associates it with out_file, writes three phrases on separate lines in the file, and closes the file</a:t>
            </a:r>
            <a:endParaRPr/>
          </a:p>
        </p:txBody>
      </p:sp>
      <p:sp>
        <p:nvSpPr>
          <p:cNvPr id="248" name="Google Shape;24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49" name="Google Shape;24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50" name="Google Shape;250;p15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51" name="Google Shape;251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2" name="Google Shape;252;p15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53" name="Google Shape;25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13978" y="3444240"/>
            <a:ext cx="6363643" cy="265176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15"/>
          <p:cNvSpPr txBox="1"/>
          <p:nvPr/>
        </p:nvSpPr>
        <p:spPr>
          <a:xfrm>
            <a:off x="7010400" y="3288268"/>
            <a:ext cx="10429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 feed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5" name="Google Shape;255;p15"/>
          <p:cNvCxnSpPr>
            <a:stCxn id="254" idx="2"/>
          </p:cNvCxnSpPr>
          <p:nvPr/>
        </p:nvCxnSpPr>
        <p:spPr>
          <a:xfrm flipH="1">
            <a:off x="7239057" y="3657600"/>
            <a:ext cx="292800" cy="457200"/>
          </a:xfrm>
          <a:prstGeom prst="straightConnector1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oogle Shape;26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3352800"/>
            <a:ext cx="6363643" cy="265176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16"/>
          <p:cNvSpPr txBox="1"/>
          <p:nvPr>
            <p:ph idx="1" type="body"/>
          </p:nvPr>
        </p:nvSpPr>
        <p:spPr>
          <a:xfrm>
            <a:off x="457200" y="1752600"/>
            <a:ext cx="8077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Writing to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The example program created the new file, opened it, wrote the lines, and closed the file</a:t>
            </a:r>
            <a:endParaRPr/>
          </a:p>
        </p:txBody>
      </p:sp>
      <p:sp>
        <p:nvSpPr>
          <p:cNvPr id="262" name="Google Shape;26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63" name="Google Shape;26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64" name="Google Shape;264;p16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65" name="Google Shape;265;p1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6" name="Google Shape;266;p16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67" name="Google Shape;267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66142" y="3238500"/>
            <a:ext cx="3587258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7"/>
          <p:cNvSpPr txBox="1"/>
          <p:nvPr>
            <p:ph idx="1" type="body"/>
          </p:nvPr>
        </p:nvSpPr>
        <p:spPr>
          <a:xfrm>
            <a:off x="457200" y="1752600"/>
            <a:ext cx="80772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Writing to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Writing the contents of a variable to a file is handled much like the print function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For a line feed, the newline character is concatenated onto a string variable</a:t>
            </a:r>
            <a:endParaRPr/>
          </a:p>
        </p:txBody>
      </p:sp>
      <p:sp>
        <p:nvSpPr>
          <p:cNvPr id="273" name="Google Shape;27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74" name="Google Shape;27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75" name="Google Shape;275;p17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76" name="Google Shape;276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7" name="Google Shape;277;p17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78" name="Google Shape;27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64080" y="4267201"/>
            <a:ext cx="4663440" cy="286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8"/>
          <p:cNvSpPr txBox="1"/>
          <p:nvPr>
            <p:ph idx="1" type="body"/>
          </p:nvPr>
        </p:nvSpPr>
        <p:spPr>
          <a:xfrm>
            <a:off x="457200" y="1752600"/>
            <a:ext cx="80772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Writing to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If the value to be written is not a string, the </a:t>
            </a:r>
            <a:r>
              <a:rPr b="1" i="1" lang="en-US" sz="2400">
                <a:solidFill>
                  <a:srgbClr val="E36C09"/>
                </a:solidFill>
              </a:rPr>
              <a:t>str</a:t>
            </a:r>
            <a:r>
              <a:rPr lang="en-US" sz="2400">
                <a:solidFill>
                  <a:srgbClr val="E36C09"/>
                </a:solidFill>
              </a:rPr>
              <a:t> </a:t>
            </a:r>
            <a:r>
              <a:rPr lang="en-US" sz="2400"/>
              <a:t>function must be used to convert it to a string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Numeric values cannot be written to files as numeric values in Python and must be converted to strings</a:t>
            </a:r>
            <a:endParaRPr sz="2400"/>
          </a:p>
        </p:txBody>
      </p:sp>
      <p:sp>
        <p:nvSpPr>
          <p:cNvPr id="284" name="Google Shape;284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85" name="Google Shape;285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86" name="Google Shape;286;p18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87" name="Google Shape;287;p1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8" name="Google Shape;288;p18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9" name="Google Shape;289;p18"/>
          <p:cNvSpPr txBox="1"/>
          <p:nvPr/>
        </p:nvSpPr>
        <p:spPr>
          <a:xfrm>
            <a:off x="762000" y="5562600"/>
            <a:ext cx="7467600" cy="492443"/>
          </a:xfrm>
          <a:prstGeom prst="rect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1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Trying to write a numeric value will cause a TypeError</a:t>
            </a:r>
            <a:endParaRPr b="0" i="1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72640" y="4495805"/>
            <a:ext cx="4846320" cy="307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9"/>
          <p:cNvSpPr txBox="1"/>
          <p:nvPr>
            <p:ph idx="1" type="body"/>
          </p:nvPr>
        </p:nvSpPr>
        <p:spPr>
          <a:xfrm>
            <a:off x="457200" y="1752600"/>
            <a:ext cx="80772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Writing to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Converting values to strings example</a:t>
            </a:r>
            <a:endParaRPr/>
          </a:p>
        </p:txBody>
      </p:sp>
      <p:sp>
        <p:nvSpPr>
          <p:cNvPr id="296" name="Google Shape;29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297" name="Google Shape;29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98" name="Google Shape;298;p19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299" name="Google Shape;299;p1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0" name="Google Shape;300;p19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01" name="Google Shape;30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" y="2819400"/>
            <a:ext cx="5897882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67399" y="4663440"/>
            <a:ext cx="2733039" cy="1737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idx="1" type="body"/>
          </p:nvPr>
        </p:nvSpPr>
        <p:spPr>
          <a:xfrm>
            <a:off x="457200" y="1828800"/>
            <a:ext cx="80772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Files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Store information and data used by computers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Data stored in RAM does not persist between runs of the program, or when the computer is turned off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Files allow information to be stored until it is needed, changed when required, and deleted when no longer needed</a:t>
            </a:r>
            <a:endParaRPr/>
          </a:p>
        </p:txBody>
      </p:sp>
      <p:sp>
        <p:nvSpPr>
          <p:cNvPr id="96" name="Google Shape;96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97" name="Google Shape;97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98" name="Google Shape;98;p2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99" name="Google Shape;99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2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0"/>
          <p:cNvSpPr txBox="1"/>
          <p:nvPr>
            <p:ph idx="1" type="body"/>
          </p:nvPr>
        </p:nvSpPr>
        <p:spPr>
          <a:xfrm>
            <a:off x="457200" y="1752600"/>
            <a:ext cx="8077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Writing to a File - Appending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Opening an existing file in write mode erases any data that had been stored in the file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What actually takes place is that the old file is deleted, and a new empty file is created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To append data to existing data, the file is opened in append mode using ‘a’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33333"/>
              <a:buChar char="•"/>
            </a:pPr>
            <a:r>
              <a:rPr lang="en-US"/>
              <a:t>Any existing data in the file is preserved</a:t>
            </a:r>
            <a:endParaRPr sz="1800"/>
          </a:p>
        </p:txBody>
      </p:sp>
      <p:sp>
        <p:nvSpPr>
          <p:cNvPr id="308" name="Google Shape;30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09" name="Google Shape;30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10" name="Google Shape;310;p20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11" name="Google Shape;311;p2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2" name="Google Shape;312;p20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1"/>
          <p:cNvSpPr txBox="1"/>
          <p:nvPr>
            <p:ph idx="1" type="body"/>
          </p:nvPr>
        </p:nvSpPr>
        <p:spPr>
          <a:xfrm>
            <a:off x="457200" y="1752600"/>
            <a:ext cx="80772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Writing to a File - Appending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Opening an existing file in append mode</a:t>
            </a:r>
            <a:endParaRPr/>
          </a:p>
        </p:txBody>
      </p:sp>
      <p:sp>
        <p:nvSpPr>
          <p:cNvPr id="318" name="Google Shape;31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19" name="Google Shape;31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20" name="Google Shape;320;p21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21" name="Google Shape;321;p2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2" name="Google Shape;322;p21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23" name="Google Shape;323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4400" y="2818765"/>
            <a:ext cx="5069639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12984" y="4480560"/>
            <a:ext cx="3583376" cy="14630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5" name="Google Shape;325;p21"/>
          <p:cNvCxnSpPr>
            <a:stCxn id="326" idx="3"/>
          </p:cNvCxnSpPr>
          <p:nvPr/>
        </p:nvCxnSpPr>
        <p:spPr>
          <a:xfrm>
            <a:off x="3296462" y="5442466"/>
            <a:ext cx="894600" cy="0"/>
          </a:xfrm>
          <a:prstGeom prst="straightConnector1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  <p:sp>
        <p:nvSpPr>
          <p:cNvPr id="326" name="Google Shape;326;p21"/>
          <p:cNvSpPr txBox="1"/>
          <p:nvPr/>
        </p:nvSpPr>
        <p:spPr>
          <a:xfrm>
            <a:off x="914400" y="5257800"/>
            <a:ext cx="238206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line feed was added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1"/>
          <p:cNvSpPr txBox="1"/>
          <p:nvPr/>
        </p:nvSpPr>
        <p:spPr>
          <a:xfrm>
            <a:off x="5847538" y="3276600"/>
            <a:ext cx="149432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append mode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8" name="Google Shape;328;p21"/>
          <p:cNvCxnSpPr>
            <a:stCxn id="327" idx="1"/>
          </p:cNvCxnSpPr>
          <p:nvPr/>
        </p:nvCxnSpPr>
        <p:spPr>
          <a:xfrm flipH="1">
            <a:off x="5486338" y="3461266"/>
            <a:ext cx="361200" cy="348600"/>
          </a:xfrm>
          <a:prstGeom prst="straightConnector1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"/>
          <p:cNvSpPr txBox="1"/>
          <p:nvPr>
            <p:ph idx="1" type="body"/>
          </p:nvPr>
        </p:nvSpPr>
        <p:spPr>
          <a:xfrm>
            <a:off x="457200" y="1752600"/>
            <a:ext cx="807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Reading from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Open the file using ‘r’ as the mode to read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File object methods for reading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E36C09"/>
              </a:buClr>
              <a:buSzPts val="2000"/>
              <a:buChar char="•"/>
            </a:pPr>
            <a:r>
              <a:rPr b="1" i="1" lang="en-US" sz="2000">
                <a:solidFill>
                  <a:srgbClr val="E36C09"/>
                </a:solidFill>
              </a:rPr>
              <a:t>read()</a:t>
            </a:r>
            <a:r>
              <a:rPr lang="en-US" sz="2000">
                <a:solidFill>
                  <a:srgbClr val="E36C09"/>
                </a:solidFill>
              </a:rPr>
              <a:t> </a:t>
            </a:r>
            <a:r>
              <a:rPr lang="en-US" sz="2000"/>
              <a:t>which returns the entire file contents as a string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E36C09"/>
              </a:buClr>
              <a:buSzPts val="2000"/>
              <a:buChar char="•"/>
            </a:pPr>
            <a:r>
              <a:rPr b="1" i="1" lang="en-US" sz="2000">
                <a:solidFill>
                  <a:srgbClr val="E36C09"/>
                </a:solidFill>
              </a:rPr>
              <a:t>readline()</a:t>
            </a:r>
            <a:r>
              <a:rPr lang="en-US" sz="2000">
                <a:solidFill>
                  <a:srgbClr val="E36C09"/>
                </a:solidFill>
              </a:rPr>
              <a:t> </a:t>
            </a:r>
            <a:r>
              <a:rPr lang="en-US" sz="2000"/>
              <a:t>which will read one line from the file (until ‘\n’ is encountered)</a:t>
            </a:r>
            <a:endParaRPr/>
          </a:p>
        </p:txBody>
      </p:sp>
      <p:sp>
        <p:nvSpPr>
          <p:cNvPr id="334" name="Google Shape;334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35" name="Google Shape;335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36" name="Google Shape;336;p22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37" name="Google Shape;337;p2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8" name="Google Shape;338;p22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9" name="Google Shape;339;p22"/>
          <p:cNvSpPr txBox="1"/>
          <p:nvPr/>
        </p:nvSpPr>
        <p:spPr>
          <a:xfrm>
            <a:off x="762000" y="5169289"/>
            <a:ext cx="7467600" cy="923330"/>
          </a:xfrm>
          <a:prstGeom prst="rect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2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Since the read() method also reads the newline characters, the information read will include any line feeds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3"/>
          <p:cNvSpPr txBox="1"/>
          <p:nvPr>
            <p:ph idx="1" type="body"/>
          </p:nvPr>
        </p:nvSpPr>
        <p:spPr>
          <a:xfrm>
            <a:off x="457200" y="1752600"/>
            <a:ext cx="8077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Reading from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The example reads the entire file (including line feeds) into the variable </a:t>
            </a:r>
            <a:r>
              <a:rPr i="1" lang="en-US" sz="2400"/>
              <a:t>file_data, </a:t>
            </a:r>
            <a:r>
              <a:rPr lang="en-US" sz="2400"/>
              <a:t>closes the file, and prints the variable (which includes line feeds)</a:t>
            </a:r>
            <a:endParaRPr sz="2000"/>
          </a:p>
        </p:txBody>
      </p:sp>
      <p:sp>
        <p:nvSpPr>
          <p:cNvPr id="345" name="Google Shape;345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46" name="Google Shape;346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47" name="Google Shape;347;p23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48" name="Google Shape;348;p2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9" name="Google Shape;349;p23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50" name="Google Shape;350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" y="3459480"/>
            <a:ext cx="2582961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08602" y="4069080"/>
            <a:ext cx="4787598" cy="118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562600" y="4892040"/>
            <a:ext cx="2923073" cy="82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" name="Google Shape;35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3307080"/>
            <a:ext cx="2582961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57500" y="3810000"/>
            <a:ext cx="4772570" cy="2238375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4"/>
          <p:cNvSpPr txBox="1"/>
          <p:nvPr>
            <p:ph idx="1" type="body"/>
          </p:nvPr>
        </p:nvSpPr>
        <p:spPr>
          <a:xfrm>
            <a:off x="457200" y="1752600"/>
            <a:ext cx="8077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Reading from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The example reads a single line from the file into the variable </a:t>
            </a:r>
            <a:r>
              <a:rPr i="1" lang="en-US" sz="2400"/>
              <a:t>file_data, </a:t>
            </a:r>
            <a:r>
              <a:rPr lang="en-US" sz="2400"/>
              <a:t>closes the file, and prints the variable</a:t>
            </a:r>
            <a:endParaRPr sz="2000"/>
          </a:p>
        </p:txBody>
      </p:sp>
      <p:sp>
        <p:nvSpPr>
          <p:cNvPr id="360" name="Google Shape;360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61" name="Google Shape;361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62" name="Google Shape;362;p24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63" name="Google Shape;363;p2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4" name="Google Shape;364;p24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65" name="Google Shape;365;p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410200" y="5577840"/>
            <a:ext cx="3135085" cy="36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5"/>
          <p:cNvSpPr txBox="1"/>
          <p:nvPr>
            <p:ph idx="1" type="body"/>
          </p:nvPr>
        </p:nvSpPr>
        <p:spPr>
          <a:xfrm>
            <a:off x="457200" y="1752600"/>
            <a:ext cx="8077200" cy="29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Reading Numeric Data from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When reading numeric values from a file, they are returned as strings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Must be converted to a numeric data type in order to use them as a numeric value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Chapter 3 introduced casting for type conversion which is used when reading from a file</a:t>
            </a:r>
            <a:endParaRPr/>
          </a:p>
        </p:txBody>
      </p:sp>
      <p:sp>
        <p:nvSpPr>
          <p:cNvPr id="371" name="Google Shape;371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72" name="Google Shape;372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73" name="Google Shape;373;p25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74" name="Google Shape;374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5" name="Google Shape;375;p25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6" name="Google Shape;376;p25"/>
          <p:cNvSpPr txBox="1"/>
          <p:nvPr/>
        </p:nvSpPr>
        <p:spPr>
          <a:xfrm>
            <a:off x="762000" y="5490424"/>
            <a:ext cx="7467600" cy="529376"/>
          </a:xfrm>
          <a:prstGeom prst="rect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1" marL="45720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data format in the file may cause issues when casting</a:t>
            </a:r>
            <a:endParaRPr b="0" i="1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6"/>
          <p:cNvSpPr txBox="1"/>
          <p:nvPr>
            <p:ph idx="1" type="body"/>
          </p:nvPr>
        </p:nvSpPr>
        <p:spPr>
          <a:xfrm>
            <a:off x="457200" y="1752600"/>
            <a:ext cx="80772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Reading Numeric Data from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Since Readline reads until the line feed, there is no issue here</a:t>
            </a:r>
            <a:endParaRPr/>
          </a:p>
        </p:txBody>
      </p:sp>
      <p:sp>
        <p:nvSpPr>
          <p:cNvPr id="382" name="Google Shape;382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83" name="Google Shape;383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84" name="Google Shape;384;p26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85" name="Google Shape;385;p2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6" name="Google Shape;386;p26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87" name="Google Shape;387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5635" y="3048000"/>
            <a:ext cx="2789937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67000" y="3581400"/>
            <a:ext cx="4479636" cy="19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139939" y="5189220"/>
            <a:ext cx="1153264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7"/>
          <p:cNvSpPr txBox="1"/>
          <p:nvPr>
            <p:ph idx="1" type="body"/>
          </p:nvPr>
        </p:nvSpPr>
        <p:spPr>
          <a:xfrm>
            <a:off x="457200" y="1752600"/>
            <a:ext cx="80772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Reading Data from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Typically, a loop is used when handling file data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One option is to read a line or value, process the data, and output some result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200"/>
              <a:t>The loop continues to read until there are no more values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200"/>
              <a:t>Every file contains an end of file (EOF) marker that indicates where the file ends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200"/>
              <a:t>When it is reached, a value cannot be read by the Python method being used</a:t>
            </a:r>
            <a:endParaRPr/>
          </a:p>
          <a:p>
            <a:pPr indent="-228600" lvl="3" marL="1600200" rtl="0" algn="l">
              <a:lnSpc>
                <a:spcPct val="12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200"/>
              <a:t>This ends the loop that is reading from the file</a:t>
            </a:r>
            <a:endParaRPr sz="2200"/>
          </a:p>
        </p:txBody>
      </p:sp>
      <p:sp>
        <p:nvSpPr>
          <p:cNvPr id="395" name="Google Shape;395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396" name="Google Shape;396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97" name="Google Shape;397;p27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398" name="Google Shape;398;p2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9" name="Google Shape;399;p27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8"/>
          <p:cNvSpPr txBox="1"/>
          <p:nvPr>
            <p:ph idx="1" type="body"/>
          </p:nvPr>
        </p:nvSpPr>
        <p:spPr>
          <a:xfrm>
            <a:off x="457200" y="1752600"/>
            <a:ext cx="8077200" cy="28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Reading Data from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Another option is to read the entire file into a string, and use the loop to parse the string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The loop continues to process until there are no more values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The parsing algorithm is dependent upon the data format</a:t>
            </a:r>
            <a:endParaRPr/>
          </a:p>
        </p:txBody>
      </p:sp>
      <p:sp>
        <p:nvSpPr>
          <p:cNvPr id="405" name="Google Shape;405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06" name="Google Shape;406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07" name="Google Shape;407;p28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08" name="Google Shape;408;p2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9" name="Google Shape;409;p28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0" name="Google Shape;410;p28"/>
          <p:cNvSpPr txBox="1"/>
          <p:nvPr/>
        </p:nvSpPr>
        <p:spPr>
          <a:xfrm>
            <a:off x="762000" y="5562600"/>
            <a:ext cx="7467600" cy="492443"/>
          </a:xfrm>
          <a:prstGeom prst="rect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1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file data format affects the parsing algorithm</a:t>
            </a:r>
            <a:endParaRPr b="0" i="1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9"/>
          <p:cNvSpPr txBox="1"/>
          <p:nvPr>
            <p:ph idx="1" type="body"/>
          </p:nvPr>
        </p:nvSpPr>
        <p:spPr>
          <a:xfrm>
            <a:off x="457200" y="1752600"/>
            <a:ext cx="80772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Reading from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File Reading Code and Flowchart</a:t>
            </a:r>
            <a:endParaRPr/>
          </a:p>
        </p:txBody>
      </p:sp>
      <p:sp>
        <p:nvSpPr>
          <p:cNvPr id="416" name="Google Shape;416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17" name="Google Shape;417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18" name="Google Shape;418;p29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19" name="Google Shape;41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0" name="Google Shape;420;p29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21" name="Google Shape;421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52511" y="1442084"/>
            <a:ext cx="2324689" cy="4937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2000" y="3230880"/>
            <a:ext cx="4965273" cy="1188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457200" y="1828800"/>
            <a:ext cx="80772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File Names have a </a:t>
            </a:r>
            <a:r>
              <a:rPr b="1" i="1" lang="en-US" sz="2800">
                <a:solidFill>
                  <a:srgbClr val="E36C09"/>
                </a:solidFill>
              </a:rPr>
              <a:t>file extension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Three or four letters that follow the period in the file name</a:t>
            </a:r>
            <a:endParaRPr sz="2200"/>
          </a:p>
          <a:p>
            <a:pPr indent="0" lvl="1" marL="4572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/>
              <a:t>			</a:t>
            </a:r>
            <a:r>
              <a:rPr i="1" lang="en-US" sz="2200">
                <a:latin typeface="Arial"/>
                <a:ea typeface="Arial"/>
                <a:cs typeface="Arial"/>
                <a:sym typeface="Arial"/>
              </a:rPr>
              <a:t>spreadsheet.xlsx</a:t>
            </a:r>
            <a:endParaRPr i="1" sz="2200">
              <a:latin typeface="Arial"/>
              <a:ea typeface="Arial"/>
              <a:cs typeface="Arial"/>
              <a:sym typeface="Arial"/>
            </a:endParaRPr>
          </a:p>
          <a:p>
            <a:pPr indent="-196850" lvl="1" marL="74295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1400"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File extensions are used by most operating systems to associate the file with an application</a:t>
            </a:r>
            <a:endParaRPr/>
          </a:p>
          <a:p>
            <a:pPr indent="-228600" lvl="2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When a file is double-clicked, the OS determines the application to launch based upon the file’s extension and the application that was used to open that type of file previously</a:t>
            </a:r>
            <a:endParaRPr/>
          </a:p>
          <a:p>
            <a: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i="1">
              <a:solidFill>
                <a:srgbClr val="E36C09"/>
              </a:solidFill>
            </a:endParaRPr>
          </a:p>
        </p:txBody>
      </p:sp>
      <p:sp>
        <p:nvSpPr>
          <p:cNvPr id="106" name="Google Shape;106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07" name="Google Shape;107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08" name="Google Shape;108;p3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09" name="Google Shape;109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0" name="Google Shape;110;p3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0"/>
          <p:cNvSpPr txBox="1"/>
          <p:nvPr>
            <p:ph idx="1" type="body"/>
          </p:nvPr>
        </p:nvSpPr>
        <p:spPr>
          <a:xfrm>
            <a:off x="457200" y="1752600"/>
            <a:ext cx="8077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Reading Data from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 algorithm used to read and process file data is dependent to a large degree on the format of the data in the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Therefore, how the data will be read and processed is a consideration when designing the writing format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One value per line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Columnar data with tabs between values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Values separated by a character or space</a:t>
            </a:r>
            <a:endParaRPr/>
          </a:p>
          <a:p>
            <a:pPr indent="-8763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21284" lvl="1" marL="742950" rtl="0" algn="l">
              <a:lnSpc>
                <a:spcPct val="12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428" name="Google Shape;428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29" name="Google Shape;429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30" name="Google Shape;430;p30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31" name="Google Shape;431;p3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2" name="Google Shape;432;p30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1"/>
          <p:cNvSpPr txBox="1"/>
          <p:nvPr>
            <p:ph idx="1" type="body"/>
          </p:nvPr>
        </p:nvSpPr>
        <p:spPr>
          <a:xfrm>
            <a:off x="457200" y="1752600"/>
            <a:ext cx="80772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600"/>
              <a:t>Reading Delimited Data from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A </a:t>
            </a:r>
            <a:r>
              <a:rPr b="1" i="1" lang="en-US">
                <a:solidFill>
                  <a:srgbClr val="E36C09"/>
                </a:solidFill>
              </a:rPr>
              <a:t>delimiter</a:t>
            </a:r>
            <a:r>
              <a:rPr lang="en-US">
                <a:solidFill>
                  <a:srgbClr val="E36C09"/>
                </a:solidFill>
              </a:rPr>
              <a:t> </a:t>
            </a:r>
            <a:r>
              <a:rPr lang="en-US"/>
              <a:t>is a character used to mark the beginning or end of an item of data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Consider a file written with columnar data with tabs between the values (tab-delimited data)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Using </a:t>
            </a:r>
            <a:r>
              <a:rPr i="1" lang="en-US"/>
              <a:t>read()</a:t>
            </a:r>
            <a:r>
              <a:rPr lang="en-US"/>
              <a:t> or </a:t>
            </a:r>
            <a:r>
              <a:rPr i="1" lang="en-US"/>
              <a:t>readline()</a:t>
            </a:r>
            <a:r>
              <a:rPr lang="en-US"/>
              <a:t> would include the delimiter (tabs in this case) in the returned string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It is common to read files one line at a time in a loop and process the data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Python has several methods that help to convert the data to a useful format</a:t>
            </a:r>
            <a:endParaRPr/>
          </a:p>
        </p:txBody>
      </p:sp>
      <p:sp>
        <p:nvSpPr>
          <p:cNvPr id="438" name="Google Shape;438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39" name="Google Shape;439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40" name="Google Shape;440;p31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41" name="Google Shape;441;p3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2" name="Google Shape;442;p31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2"/>
          <p:cNvSpPr txBox="1"/>
          <p:nvPr>
            <p:ph idx="1" type="body"/>
          </p:nvPr>
        </p:nvSpPr>
        <p:spPr>
          <a:xfrm>
            <a:off x="457200" y="1752600"/>
            <a:ext cx="80772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Reading Files - Removing Characters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When Python reads from a file, the data is returned as a string and may include tabs, line feeds, and spaces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To remove tabs, line feeds, and spaces, there are several string modification methods including:</a:t>
            </a:r>
            <a:endParaRPr/>
          </a:p>
          <a:p>
            <a:pPr indent="-228600" lvl="2" marL="1143000" rtl="0" algn="l">
              <a:spcBef>
                <a:spcPts val="440"/>
              </a:spcBef>
              <a:spcAft>
                <a:spcPts val="0"/>
              </a:spcAft>
              <a:buClr>
                <a:srgbClr val="E36C09"/>
              </a:buClr>
              <a:buSzPts val="2200"/>
              <a:buChar char="•"/>
            </a:pPr>
            <a:r>
              <a:rPr b="1" i="1" lang="en-US" sz="2200">
                <a:solidFill>
                  <a:srgbClr val="E36C09"/>
                </a:solidFill>
              </a:rPr>
              <a:t>rstrip</a:t>
            </a:r>
            <a:r>
              <a:rPr lang="en-US" sz="2200">
                <a:solidFill>
                  <a:srgbClr val="E36C09"/>
                </a:solidFill>
              </a:rPr>
              <a:t> </a:t>
            </a:r>
            <a:r>
              <a:rPr lang="en-US" sz="2200"/>
              <a:t>- removes white space (\n, \t, and space) from the right side of the string</a:t>
            </a:r>
            <a:endParaRPr/>
          </a:p>
          <a:p>
            <a:pPr indent="-228600" lvl="2" marL="1143000" rtl="0" algn="l">
              <a:spcBef>
                <a:spcPts val="440"/>
              </a:spcBef>
              <a:spcAft>
                <a:spcPts val="0"/>
              </a:spcAft>
              <a:buClr>
                <a:srgbClr val="E36C09"/>
              </a:buClr>
              <a:buSzPts val="2200"/>
              <a:buChar char="•"/>
            </a:pPr>
            <a:r>
              <a:rPr b="1" i="1" lang="en-US" sz="2200">
                <a:solidFill>
                  <a:srgbClr val="E36C09"/>
                </a:solidFill>
              </a:rPr>
              <a:t>lstrip</a:t>
            </a:r>
            <a:r>
              <a:rPr lang="en-US" sz="2200">
                <a:solidFill>
                  <a:srgbClr val="E36C09"/>
                </a:solidFill>
              </a:rPr>
              <a:t> </a:t>
            </a:r>
            <a:r>
              <a:rPr lang="en-US" sz="2200"/>
              <a:t>- removes white space (\n, \t, and space) from the leading side of the string</a:t>
            </a:r>
            <a:endParaRPr/>
          </a:p>
          <a:p>
            <a:pPr indent="-127000" lvl="2" marL="1143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</p:txBody>
      </p:sp>
      <p:sp>
        <p:nvSpPr>
          <p:cNvPr id="448" name="Google Shape;448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49" name="Google Shape;449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50" name="Google Shape;450;p32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51" name="Google Shape;451;p3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2" name="Google Shape;452;p32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33"/>
          <p:cNvSpPr txBox="1"/>
          <p:nvPr>
            <p:ph idx="1" type="body"/>
          </p:nvPr>
        </p:nvSpPr>
        <p:spPr>
          <a:xfrm>
            <a:off x="457200" y="1752600"/>
            <a:ext cx="807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String Modification Methods</a:t>
            </a:r>
            <a:endParaRPr/>
          </a:p>
        </p:txBody>
      </p:sp>
      <p:sp>
        <p:nvSpPr>
          <p:cNvPr id="458" name="Google Shape;458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59" name="Google Shape;459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60" name="Google Shape;460;p33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61" name="Google Shape;461;p3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2" name="Google Shape;462;p33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63" name="Google Shape;463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67898" y="2348230"/>
            <a:ext cx="5055803" cy="3900170"/>
          </a:xfrm>
          <a:prstGeom prst="rect">
            <a:avLst/>
          </a:prstGeom>
          <a:noFill/>
          <a:ln cap="flat" cmpd="sng" w="952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4"/>
          <p:cNvSpPr txBox="1"/>
          <p:nvPr>
            <p:ph idx="1" type="body"/>
          </p:nvPr>
        </p:nvSpPr>
        <p:spPr>
          <a:xfrm>
            <a:off x="457200" y="1752600"/>
            <a:ext cx="8077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String Modification Methods</a:t>
            </a:r>
            <a:endParaRPr/>
          </a:p>
          <a:p>
            <a:pPr indent="-285750" lvl="1" marL="74295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Used to convert what has been read into a usable format and ensure that white space characters are not part of any data being converted to a numeric value</a:t>
            </a:r>
            <a:endParaRPr/>
          </a:p>
          <a:p>
            <a:pPr indent="-285750" lvl="1" marL="74295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There is also a </a:t>
            </a:r>
            <a:r>
              <a:rPr b="1" i="1" lang="en-US" sz="2600">
                <a:solidFill>
                  <a:srgbClr val="E36C09"/>
                </a:solidFill>
              </a:rPr>
              <a:t>split()</a:t>
            </a:r>
            <a:r>
              <a:rPr lang="en-US" sz="2600">
                <a:solidFill>
                  <a:srgbClr val="E36C09"/>
                </a:solidFill>
              </a:rPr>
              <a:t> </a:t>
            </a:r>
            <a:r>
              <a:rPr lang="en-US" sz="2600"/>
              <a:t>method that can split (parse) a line of data using a delimiter</a:t>
            </a:r>
            <a:endParaRPr/>
          </a:p>
          <a:p>
            <a:pPr indent="-22860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default delimiter for split() is any white space, but another character can be used</a:t>
            </a:r>
            <a:endParaRPr/>
          </a:p>
        </p:txBody>
      </p:sp>
      <p:sp>
        <p:nvSpPr>
          <p:cNvPr id="469" name="Google Shape;469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70" name="Google Shape;470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71" name="Google Shape;471;p34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72" name="Google Shape;472;p3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3" name="Google Shape;473;p34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35"/>
          <p:cNvSpPr txBox="1"/>
          <p:nvPr>
            <p:ph idx="1" type="body"/>
          </p:nvPr>
        </p:nvSpPr>
        <p:spPr>
          <a:xfrm>
            <a:off x="457200" y="1752600"/>
            <a:ext cx="8077200" cy="29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Split example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700"/>
              <a:t>A data file contains the phrase “She sells sea shells by the seashore” on two lines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700"/>
              <a:t>The entire file will be read into a string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700"/>
              <a:t>The </a:t>
            </a:r>
            <a:r>
              <a:rPr i="1" lang="en-US" sz="2700"/>
              <a:t>split()</a:t>
            </a:r>
            <a:r>
              <a:rPr lang="en-US" sz="2700"/>
              <a:t> method will extract each word because the default split character is whitespace (tabs, line feeds, spaces)</a:t>
            </a:r>
            <a:endParaRPr/>
          </a:p>
        </p:txBody>
      </p:sp>
      <p:sp>
        <p:nvSpPr>
          <p:cNvPr id="479" name="Google Shape;479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80" name="Google Shape;480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81" name="Google Shape;481;p35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82" name="Google Shape;482;p3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83" name="Google Shape;483;p35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84" name="Google Shape;484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81288" y="4343400"/>
            <a:ext cx="3781425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36"/>
          <p:cNvSpPr txBox="1"/>
          <p:nvPr>
            <p:ph idx="1" type="body"/>
          </p:nvPr>
        </p:nvSpPr>
        <p:spPr>
          <a:xfrm>
            <a:off x="457200" y="1752600"/>
            <a:ext cx="8077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Split example</a:t>
            </a:r>
            <a:endParaRPr/>
          </a:p>
          <a:p>
            <a:pPr indent="-285750" lvl="1" marL="74295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 entire file is read into the variable phrase</a:t>
            </a:r>
            <a:endParaRPr/>
          </a:p>
          <a:p>
            <a:pPr indent="-285750" lvl="1" marL="74295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 </a:t>
            </a:r>
            <a:r>
              <a:rPr i="1" lang="en-US" sz="2600"/>
              <a:t>split()</a:t>
            </a:r>
            <a:r>
              <a:rPr lang="en-US" sz="2600"/>
              <a:t> method extracts each word in a loop</a:t>
            </a:r>
            <a:endParaRPr sz="5200"/>
          </a:p>
        </p:txBody>
      </p:sp>
      <p:sp>
        <p:nvSpPr>
          <p:cNvPr id="490" name="Google Shape;490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491" name="Google Shape;491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92" name="Google Shape;492;p36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493" name="Google Shape;493;p3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4" name="Google Shape;494;p36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95" name="Google Shape;495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7474" y="3276600"/>
            <a:ext cx="5580926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p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40434" y="3276600"/>
            <a:ext cx="1665366" cy="1940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7"/>
          <p:cNvSpPr txBox="1"/>
          <p:nvPr>
            <p:ph idx="1" type="body"/>
          </p:nvPr>
        </p:nvSpPr>
        <p:spPr>
          <a:xfrm>
            <a:off x="457200" y="1752600"/>
            <a:ext cx="8077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Split Example – Numeric Data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This example reads the entire file into ‘numbers’, and then uses split to separate them</a:t>
            </a:r>
            <a:endParaRPr/>
          </a:p>
        </p:txBody>
      </p:sp>
      <p:sp>
        <p:nvSpPr>
          <p:cNvPr id="502" name="Google Shape;502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03" name="Google Shape;503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04" name="Google Shape;504;p37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05" name="Google Shape;505;p3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6" name="Google Shape;506;p37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07" name="Google Shape;507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400" y="2971800"/>
            <a:ext cx="2270207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p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39000" y="5638800"/>
            <a:ext cx="834390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p3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14600" y="3571595"/>
            <a:ext cx="4665224" cy="2753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38"/>
          <p:cNvSpPr txBox="1"/>
          <p:nvPr>
            <p:ph idx="1" type="body"/>
          </p:nvPr>
        </p:nvSpPr>
        <p:spPr>
          <a:xfrm>
            <a:off x="457200" y="1752600"/>
            <a:ext cx="8077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Split Example – Numeric Data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Notice that the file can be read directly one item at a time using a for-in loop (the line feeds are not an issue)</a:t>
            </a:r>
            <a:endParaRPr/>
          </a:p>
        </p:txBody>
      </p:sp>
      <p:sp>
        <p:nvSpPr>
          <p:cNvPr id="515" name="Google Shape;515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16" name="Google Shape;516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17" name="Google Shape;517;p38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18" name="Google Shape;518;p3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9" name="Google Shape;519;p38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20" name="Google Shape;520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793" y="3200400"/>
            <a:ext cx="2270207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3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98334" y="3967162"/>
            <a:ext cx="4512066" cy="1747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3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10400" y="5334000"/>
            <a:ext cx="834390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9"/>
          <p:cNvSpPr txBox="1"/>
          <p:nvPr>
            <p:ph idx="1" type="body"/>
          </p:nvPr>
        </p:nvSpPr>
        <p:spPr>
          <a:xfrm>
            <a:off x="457200" y="1752600"/>
            <a:ext cx="80772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Which technique to use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 technique used for reading and handling data from a file is often dependent upon the data format and the processing required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data can be read one item or line at a time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entire contents can be read at once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 loop can be used to read the data or to extract the individual values</a:t>
            </a:r>
            <a:endParaRPr/>
          </a:p>
        </p:txBody>
      </p:sp>
      <p:sp>
        <p:nvSpPr>
          <p:cNvPr id="528" name="Google Shape;528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29" name="Google Shape;529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30" name="Google Shape;530;p39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31" name="Google Shape;531;p3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2" name="Google Shape;532;p39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3" name="Google Shape;533;p39"/>
          <p:cNvSpPr txBox="1"/>
          <p:nvPr/>
        </p:nvSpPr>
        <p:spPr>
          <a:xfrm>
            <a:off x="762000" y="5490424"/>
            <a:ext cx="7467600" cy="529376"/>
          </a:xfrm>
          <a:prstGeom prst="rect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2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best technique may depend on the format of the file data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457200" y="1828800"/>
            <a:ext cx="80772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File Extensions</a:t>
            </a:r>
            <a:endParaRPr/>
          </a:p>
          <a:p>
            <a:pPr indent="-285750" lvl="1" marL="7429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 sz="2300"/>
              <a:t>Double-clicking a file named “song.mp3” will launch an audio player because the audio player application has been associated with the mp3 file extension</a:t>
            </a:r>
            <a:endParaRPr/>
          </a:p>
          <a:p>
            <a:pPr indent="-285750" lvl="1" marL="7429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</a:pPr>
            <a:r>
              <a:rPr lang="en-US" sz="2300"/>
              <a:t>The “txt” file extension is typical for text files which are usually opened with Notepad or Notes by the computer’s operating system </a:t>
            </a:r>
            <a:endParaRPr/>
          </a:p>
        </p:txBody>
      </p:sp>
      <p:sp>
        <p:nvSpPr>
          <p:cNvPr id="116" name="Google Shape;116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17" name="Google Shape;117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8" name="Google Shape;118;p4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19" name="Google Shape;119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Google Shape;120;p4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21" name="Google Shape;12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08008" y="4714875"/>
            <a:ext cx="2975583" cy="1554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40"/>
          <p:cNvSpPr txBox="1"/>
          <p:nvPr>
            <p:ph idx="1" type="body"/>
          </p:nvPr>
        </p:nvSpPr>
        <p:spPr>
          <a:xfrm>
            <a:off x="457200" y="1752600"/>
            <a:ext cx="8077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Reading using a loop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A loop can read and process without storing the items in a separate variable before handling them</a:t>
            </a:r>
            <a:endParaRPr sz="2400"/>
          </a:p>
        </p:txBody>
      </p:sp>
      <p:sp>
        <p:nvSpPr>
          <p:cNvPr id="539" name="Google Shape;539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40" name="Google Shape;540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41" name="Google Shape;541;p40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42" name="Google Shape;542;p4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43" name="Google Shape;543;p40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44" name="Google Shape;544;p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05000" y="3200400"/>
            <a:ext cx="5181600" cy="25408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41"/>
          <p:cNvSpPr txBox="1"/>
          <p:nvPr>
            <p:ph idx="1" type="body"/>
          </p:nvPr>
        </p:nvSpPr>
        <p:spPr>
          <a:xfrm>
            <a:off x="457200" y="1752600"/>
            <a:ext cx="80772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File handling issues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When a designing and developing a program that uses files, consider what happens if: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file that the program reads from does not exist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file that the program reads from cannot be opened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file that the program reads from is corrupted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file the program writes to cannot be created</a:t>
            </a:r>
            <a:endParaRPr/>
          </a:p>
          <a:p>
            <a:pPr indent="-228600" lvl="3" marL="16002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The user does not have permission to create files</a:t>
            </a:r>
            <a:endParaRPr/>
          </a:p>
          <a:p>
            <a:pPr indent="-228600" lvl="3" marL="16002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There is not enough room on the drive to create a file</a:t>
            </a:r>
            <a:endParaRPr sz="2400"/>
          </a:p>
          <a:p>
            <a:pPr indent="-8763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87630" lvl="2" marL="1143000" rtl="0" algn="l">
              <a:lnSpc>
                <a:spcPct val="12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21284" lvl="1" marL="742950" rtl="0" algn="l">
              <a:lnSpc>
                <a:spcPct val="12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550" name="Google Shape;550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51" name="Google Shape;551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52" name="Google Shape;552;p41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53" name="Google Shape;553;p4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4" name="Google Shape;554;p41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42"/>
          <p:cNvSpPr txBox="1"/>
          <p:nvPr>
            <p:ph idx="1" type="body"/>
          </p:nvPr>
        </p:nvSpPr>
        <p:spPr>
          <a:xfrm>
            <a:off x="457200" y="1752600"/>
            <a:ext cx="80772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Exceptions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When a file cannot be created or cannot be opened, or when there is a data type mismatch, an exception will be raised (thrown) by the program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An </a:t>
            </a:r>
            <a:r>
              <a:rPr b="1" i="1" lang="en-US">
                <a:solidFill>
                  <a:srgbClr val="E36C09"/>
                </a:solidFill>
              </a:rPr>
              <a:t>exception</a:t>
            </a:r>
            <a:r>
              <a:rPr lang="en-US"/>
              <a:t> is a type of error that occurs when a program is running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An exception must be </a:t>
            </a:r>
            <a:r>
              <a:rPr i="1" lang="en-US"/>
              <a:t>handled</a:t>
            </a:r>
            <a:r>
              <a:rPr lang="en-US"/>
              <a:t> or the program will terminate</a:t>
            </a:r>
            <a:endParaRPr/>
          </a:p>
          <a:p>
            <a:pPr indent="-134619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560" name="Google Shape;560;p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61" name="Google Shape;561;p4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62" name="Google Shape;562;p42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63" name="Google Shape;563;p4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4" name="Google Shape;564;p42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43"/>
          <p:cNvSpPr txBox="1"/>
          <p:nvPr>
            <p:ph idx="1" type="body"/>
          </p:nvPr>
        </p:nvSpPr>
        <p:spPr>
          <a:xfrm>
            <a:off x="457200" y="1752600"/>
            <a:ext cx="8077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Exceptions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The format for an </a:t>
            </a:r>
            <a:r>
              <a:rPr b="1" i="1" lang="en-US">
                <a:solidFill>
                  <a:srgbClr val="E36C09"/>
                </a:solidFill>
              </a:rPr>
              <a:t>exception handler </a:t>
            </a:r>
            <a:r>
              <a:rPr lang="en-US"/>
              <a:t>in Python is the </a:t>
            </a:r>
            <a:r>
              <a:rPr b="1" i="1" lang="en-US">
                <a:solidFill>
                  <a:srgbClr val="E36C09"/>
                </a:solidFill>
              </a:rPr>
              <a:t>try/except</a:t>
            </a:r>
            <a:r>
              <a:rPr lang="en-US"/>
              <a:t> statement</a:t>
            </a:r>
            <a:endParaRPr/>
          </a:p>
          <a:p>
            <a:pPr indent="-134619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570" name="Google Shape;570;p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71" name="Google Shape;571;p4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72" name="Google Shape;572;p43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73" name="Google Shape;573;p4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4" name="Google Shape;574;p43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75" name="Google Shape;575;p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00610" y="3276600"/>
            <a:ext cx="2990379" cy="2350774"/>
          </a:xfrm>
          <a:prstGeom prst="rect">
            <a:avLst/>
          </a:prstGeom>
          <a:noFill/>
          <a:ln>
            <a:noFill/>
          </a:ln>
        </p:spPr>
      </p:pic>
      <p:sp>
        <p:nvSpPr>
          <p:cNvPr id="576" name="Google Shape;576;p43"/>
          <p:cNvSpPr txBox="1"/>
          <p:nvPr/>
        </p:nvSpPr>
        <p:spPr>
          <a:xfrm>
            <a:off x="927278" y="3467100"/>
            <a:ext cx="159684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may raise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exception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43"/>
          <p:cNvSpPr/>
          <p:nvPr/>
        </p:nvSpPr>
        <p:spPr>
          <a:xfrm>
            <a:off x="2575560" y="3581400"/>
            <a:ext cx="396240" cy="67437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43"/>
          <p:cNvSpPr txBox="1"/>
          <p:nvPr/>
        </p:nvSpPr>
        <p:spPr>
          <a:xfrm>
            <a:off x="1079678" y="4791670"/>
            <a:ext cx="167879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execute if an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exception is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raised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43"/>
          <p:cNvSpPr/>
          <p:nvPr/>
        </p:nvSpPr>
        <p:spPr>
          <a:xfrm>
            <a:off x="2727960" y="4905970"/>
            <a:ext cx="396240" cy="67437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44"/>
          <p:cNvSpPr txBox="1"/>
          <p:nvPr>
            <p:ph idx="1" type="body"/>
          </p:nvPr>
        </p:nvSpPr>
        <p:spPr>
          <a:xfrm>
            <a:off x="457200" y="1752600"/>
            <a:ext cx="80772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Exceptions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The </a:t>
            </a:r>
            <a:r>
              <a:rPr b="1" i="1" lang="en-US">
                <a:solidFill>
                  <a:srgbClr val="E36C09"/>
                </a:solidFill>
              </a:rPr>
              <a:t>try</a:t>
            </a:r>
            <a:r>
              <a:rPr lang="en-US">
                <a:solidFill>
                  <a:srgbClr val="E36C09"/>
                </a:solidFill>
              </a:rPr>
              <a:t> </a:t>
            </a:r>
            <a:r>
              <a:rPr lang="en-US"/>
              <a:t>block is entered and if a statement raises an exception, the handler immediately following the </a:t>
            </a:r>
            <a:r>
              <a:rPr b="1" i="1" lang="en-US">
                <a:solidFill>
                  <a:srgbClr val="E36C09"/>
                </a:solidFill>
              </a:rPr>
              <a:t>except</a:t>
            </a:r>
            <a:r>
              <a:rPr lang="en-US">
                <a:solidFill>
                  <a:srgbClr val="E36C09"/>
                </a:solidFill>
              </a:rPr>
              <a:t> </a:t>
            </a:r>
            <a:r>
              <a:rPr lang="en-US"/>
              <a:t>clause that matches the type of exception raised executes and the program continues</a:t>
            </a:r>
            <a:endParaRPr/>
          </a:p>
        </p:txBody>
      </p:sp>
      <p:sp>
        <p:nvSpPr>
          <p:cNvPr id="585" name="Google Shape;585;p4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86" name="Google Shape;586;p4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87" name="Google Shape;587;p44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88" name="Google Shape;588;p4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9" name="Google Shape;589;p44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90" name="Google Shape;590;p4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00610" y="3886200"/>
            <a:ext cx="2990379" cy="2350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45"/>
          <p:cNvSpPr txBox="1"/>
          <p:nvPr>
            <p:ph idx="1" type="body"/>
          </p:nvPr>
        </p:nvSpPr>
        <p:spPr>
          <a:xfrm>
            <a:off x="457200" y="1752600"/>
            <a:ext cx="80772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Exceptions – File Not Found</a:t>
            </a:r>
            <a:endParaRPr/>
          </a:p>
          <a:p>
            <a:pPr indent="-285750" lvl="1" marL="74295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 code below could be stated:</a:t>
            </a:r>
            <a:endParaRPr/>
          </a:p>
          <a:p>
            <a:pPr indent="0" lvl="2" marL="914400" rtl="0" algn="l"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200"/>
              <a:t>Try to open the file, and if an IOError occurs print “No file  exists.”</a:t>
            </a:r>
            <a:endParaRPr/>
          </a:p>
        </p:txBody>
      </p:sp>
      <p:sp>
        <p:nvSpPr>
          <p:cNvPr id="596" name="Google Shape;596;p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597" name="Google Shape;597;p4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98" name="Google Shape;598;p45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599" name="Google Shape;599;p4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0" name="Google Shape;600;p45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01" name="Google Shape;601;p4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33069" y="3276600"/>
            <a:ext cx="6525461" cy="2834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46"/>
          <p:cNvSpPr txBox="1"/>
          <p:nvPr>
            <p:ph idx="1" type="body"/>
          </p:nvPr>
        </p:nvSpPr>
        <p:spPr>
          <a:xfrm>
            <a:off x="457200" y="1752600"/>
            <a:ext cx="8077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Exceptions – File Not Found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The exception name is </a:t>
            </a:r>
            <a:r>
              <a:rPr b="1" i="1" lang="en-US">
                <a:solidFill>
                  <a:srgbClr val="E36C09"/>
                </a:solidFill>
              </a:rPr>
              <a:t>IOError</a:t>
            </a:r>
            <a:r>
              <a:rPr lang="en-US">
                <a:solidFill>
                  <a:srgbClr val="E36C09"/>
                </a:solidFill>
              </a:rPr>
              <a:t> </a:t>
            </a:r>
            <a:r>
              <a:rPr lang="en-US"/>
              <a:t>which is the type of exception that would be raised if the file did not exist or could not be opened</a:t>
            </a:r>
            <a:endParaRPr/>
          </a:p>
        </p:txBody>
      </p:sp>
      <p:sp>
        <p:nvSpPr>
          <p:cNvPr id="608" name="Google Shape;608;p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609" name="Google Shape;609;p4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10" name="Google Shape;610;p46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611" name="Google Shape;611;p4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2" name="Google Shape;612;p46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13" name="Google Shape;613;p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48818" y="3505200"/>
            <a:ext cx="5893964" cy="256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7"/>
          <p:cNvSpPr txBox="1"/>
          <p:nvPr>
            <p:ph idx="1" type="body"/>
          </p:nvPr>
        </p:nvSpPr>
        <p:spPr>
          <a:xfrm>
            <a:off x="457200" y="1752600"/>
            <a:ext cx="80772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Exceptions – File Not Found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Once an exception is raised, the try block is exited and any statements following the one that raised the exception will not be executed</a:t>
            </a:r>
            <a:endParaRPr/>
          </a:p>
        </p:txBody>
      </p:sp>
      <p:sp>
        <p:nvSpPr>
          <p:cNvPr id="619" name="Google Shape;619;p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620" name="Google Shape;620;p4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21" name="Google Shape;621;p47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622" name="Google Shape;622;p4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3" name="Google Shape;623;p47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24" name="Google Shape;624;p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48818" y="3581400"/>
            <a:ext cx="5893964" cy="256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48"/>
          <p:cNvSpPr txBox="1"/>
          <p:nvPr>
            <p:ph idx="1" type="body"/>
          </p:nvPr>
        </p:nvSpPr>
        <p:spPr>
          <a:xfrm>
            <a:off x="457200" y="1752600"/>
            <a:ext cx="80772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Exceptions – Other Types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Each type of exception that could be raised should have an exception handler for that specific exception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An exception that is not handled will halt the program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An exception clause that does not list a specific exception, will handle any exception that is raised in the try suite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This could be considered a </a:t>
            </a:r>
            <a:r>
              <a:rPr b="1" i="1" lang="en-US" sz="2600">
                <a:solidFill>
                  <a:srgbClr val="E36C09"/>
                </a:solidFill>
              </a:rPr>
              <a:t>default handler</a:t>
            </a:r>
            <a:endParaRPr b="1" i="1" sz="2600">
              <a:solidFill>
                <a:srgbClr val="E36C09"/>
              </a:solidFill>
            </a:endParaRPr>
          </a:p>
        </p:txBody>
      </p:sp>
      <p:sp>
        <p:nvSpPr>
          <p:cNvPr id="630" name="Google Shape;630;p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631" name="Google Shape;631;p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32" name="Google Shape;632;p48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633" name="Google Shape;633;p4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4" name="Google Shape;634;p48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5" name="Google Shape;635;p48"/>
          <p:cNvSpPr txBox="1"/>
          <p:nvPr/>
        </p:nvSpPr>
        <p:spPr>
          <a:xfrm>
            <a:off x="762000" y="5478113"/>
            <a:ext cx="7467600" cy="553998"/>
          </a:xfrm>
          <a:prstGeom prst="rect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2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exception that is not handled will halt program execution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49"/>
          <p:cNvSpPr txBox="1"/>
          <p:nvPr>
            <p:ph idx="1" type="body"/>
          </p:nvPr>
        </p:nvSpPr>
        <p:spPr>
          <a:xfrm>
            <a:off x="457200" y="1752600"/>
            <a:ext cx="80772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Exceptions – Other Types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4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 two anticipated exceptions are a file error and a type error</a:t>
            </a:r>
            <a:endParaRPr/>
          </a:p>
        </p:txBody>
      </p:sp>
      <p:sp>
        <p:nvSpPr>
          <p:cNvPr id="641" name="Google Shape;641;p4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642" name="Google Shape;642;p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43" name="Google Shape;643;p49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644" name="Google Shape;644;p4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5" name="Google Shape;645;p49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46" name="Google Shape;646;p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5295" y="2819400"/>
            <a:ext cx="5661009" cy="3352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7" name="Google Shape;647;p49"/>
          <p:cNvCxnSpPr>
            <a:stCxn id="648" idx="1"/>
          </p:cNvCxnSpPr>
          <p:nvPr/>
        </p:nvCxnSpPr>
        <p:spPr>
          <a:xfrm flipH="1">
            <a:off x="6172307" y="5334000"/>
            <a:ext cx="612600" cy="457200"/>
          </a:xfrm>
          <a:prstGeom prst="straightConnector1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  <p:sp>
        <p:nvSpPr>
          <p:cNvPr id="648" name="Google Shape;648;p49"/>
          <p:cNvSpPr txBox="1"/>
          <p:nvPr/>
        </p:nvSpPr>
        <p:spPr>
          <a:xfrm>
            <a:off x="6784907" y="5149334"/>
            <a:ext cx="16256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default handler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>
            <p:ph idx="1" type="body"/>
          </p:nvPr>
        </p:nvSpPr>
        <p:spPr>
          <a:xfrm>
            <a:off x="457200" y="1828800"/>
            <a:ext cx="8077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File Extensions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Applications</a:t>
            </a:r>
            <a:endParaRPr sz="2000"/>
          </a:p>
        </p:txBody>
      </p:sp>
      <p:sp>
        <p:nvSpPr>
          <p:cNvPr id="127" name="Google Shape;1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28" name="Google Shape;1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9" name="Google Shape;129;p5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30" name="Google Shape;130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Google Shape;131;p5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32" name="Google Shape;13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38600" y="1676400"/>
            <a:ext cx="4257675" cy="4571218"/>
          </a:xfrm>
          <a:prstGeom prst="rect">
            <a:avLst/>
          </a:prstGeom>
          <a:noFill/>
          <a:ln cap="flat" cmpd="sng" w="9525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50"/>
          <p:cNvSpPr txBox="1"/>
          <p:nvPr>
            <p:ph idx="1" type="body"/>
          </p:nvPr>
        </p:nvSpPr>
        <p:spPr>
          <a:xfrm>
            <a:off x="457200" y="1752600"/>
            <a:ext cx="8077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300"/>
              <a:t>Exceptions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An exception raised is actually an object and contains information about the error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The contents is the same message that would be seen in the trace back error message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44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Can be accessed by assigning the exception to a variable</a:t>
            </a:r>
            <a:endParaRPr/>
          </a:p>
          <a:p>
            <a:pPr indent="0" lvl="1" marL="457200" rtl="0" algn="l">
              <a:lnSpc>
                <a:spcPct val="12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		</a:t>
            </a:r>
            <a:r>
              <a:rPr lang="en-US" sz="3100"/>
              <a:t>except ValueError as e:</a:t>
            </a:r>
            <a:endParaRPr/>
          </a:p>
          <a:p>
            <a:pPr indent="0" lvl="0" marL="0" rtl="0" algn="l">
              <a:spcBef>
                <a:spcPts val="527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100"/>
              <a:t>			print(e)</a:t>
            </a:r>
            <a:endParaRPr sz="6200"/>
          </a:p>
        </p:txBody>
      </p:sp>
      <p:sp>
        <p:nvSpPr>
          <p:cNvPr id="654" name="Google Shape;654;p5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655" name="Google Shape;655;p5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56" name="Google Shape;656;p50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657" name="Google Shape;657;p5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58" name="Google Shape;658;p50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51"/>
          <p:cNvSpPr txBox="1"/>
          <p:nvPr>
            <p:ph idx="1" type="body"/>
          </p:nvPr>
        </p:nvSpPr>
        <p:spPr>
          <a:xfrm>
            <a:off x="457200" y="1752600"/>
            <a:ext cx="8077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Exceptions</a:t>
            </a:r>
            <a:endParaRPr/>
          </a:p>
          <a:p>
            <a:pPr indent="-285750" lvl="1" marL="74295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 try-except suite can include an </a:t>
            </a:r>
            <a:r>
              <a:rPr b="1" i="1" lang="en-US" sz="2600">
                <a:solidFill>
                  <a:srgbClr val="E36C09"/>
                </a:solidFill>
              </a:rPr>
              <a:t>else</a:t>
            </a:r>
            <a:r>
              <a:rPr lang="en-US" sz="2600">
                <a:solidFill>
                  <a:srgbClr val="E36C09"/>
                </a:solidFill>
              </a:rPr>
              <a:t> </a:t>
            </a:r>
            <a:r>
              <a:rPr lang="en-US" sz="2600"/>
              <a:t>clause</a:t>
            </a:r>
            <a:endParaRPr/>
          </a:p>
          <a:p>
            <a:pPr indent="-22860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Executes only if no exceptions were raised</a:t>
            </a:r>
            <a:endParaRPr/>
          </a:p>
          <a:p>
            <a:pPr indent="-22860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If an exception is raised, then the else clause is skipped</a:t>
            </a:r>
            <a:endParaRPr/>
          </a:p>
          <a:p>
            <a:pPr indent="-8763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“try to execute these, and if an exception is raised, execute the exception handler, </a:t>
            </a:r>
            <a:r>
              <a:rPr i="1" lang="en-US"/>
              <a:t>otherwise</a:t>
            </a:r>
            <a:r>
              <a:rPr lang="en-US"/>
              <a:t> execute these”.</a:t>
            </a:r>
            <a:endParaRPr/>
          </a:p>
        </p:txBody>
      </p:sp>
      <p:sp>
        <p:nvSpPr>
          <p:cNvPr id="664" name="Google Shape;664;p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665" name="Google Shape;665;p5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66" name="Google Shape;666;p51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667" name="Google Shape;667;p5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8" name="Google Shape;668;p51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2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52"/>
          <p:cNvSpPr txBox="1"/>
          <p:nvPr>
            <p:ph idx="1" type="body"/>
          </p:nvPr>
        </p:nvSpPr>
        <p:spPr>
          <a:xfrm>
            <a:off x="457200" y="1752600"/>
            <a:ext cx="8077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Exceptions</a:t>
            </a:r>
            <a:endParaRPr/>
          </a:p>
          <a:p>
            <a:pPr indent="-285750" lvl="1" marL="742950" rtl="0" algn="l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600"/>
              <a:t>There is also an optional </a:t>
            </a:r>
            <a:r>
              <a:rPr b="1" i="1" lang="en-US" sz="2600">
                <a:solidFill>
                  <a:srgbClr val="E36C09"/>
                </a:solidFill>
              </a:rPr>
              <a:t>finally</a:t>
            </a:r>
            <a:r>
              <a:rPr lang="en-US" sz="2600">
                <a:solidFill>
                  <a:srgbClr val="E36C09"/>
                </a:solidFill>
              </a:rPr>
              <a:t> </a:t>
            </a:r>
            <a:r>
              <a:rPr lang="en-US" sz="2600"/>
              <a:t>clause</a:t>
            </a:r>
            <a:endParaRPr/>
          </a:p>
          <a:p>
            <a:pPr indent="-22860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Executes regardless of whether an exception was raised or not to perform cleanup</a:t>
            </a:r>
            <a:endParaRPr/>
          </a:p>
          <a:p>
            <a:pPr indent="-22860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If a try suite opens a file and then executes other statements, one of those other statements may throw an exception</a:t>
            </a:r>
            <a:endParaRPr/>
          </a:p>
          <a:p>
            <a:pPr indent="-228600" lvl="3" marL="16002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But the file is still open</a:t>
            </a:r>
            <a:endParaRPr/>
          </a:p>
          <a:p>
            <a:pPr indent="-22860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 finally suite allows closing the file, or any other cleanup needed whether an exception was raised or not</a:t>
            </a:r>
            <a:endParaRPr/>
          </a:p>
        </p:txBody>
      </p:sp>
      <p:sp>
        <p:nvSpPr>
          <p:cNvPr id="674" name="Google Shape;674;p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675" name="Google Shape;675;p5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76" name="Google Shape;676;p52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677" name="Google Shape;677;p5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8" name="Google Shape;678;p52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53"/>
          <p:cNvSpPr txBox="1"/>
          <p:nvPr>
            <p:ph idx="1" type="body"/>
          </p:nvPr>
        </p:nvSpPr>
        <p:spPr>
          <a:xfrm>
            <a:off x="457200" y="1752600"/>
            <a:ext cx="80772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</a:t>
            </a:r>
            <a:r>
              <a:rPr b="1" i="1" lang="en-US" sz="2800">
                <a:solidFill>
                  <a:srgbClr val="E36C09"/>
                </a:solidFill>
              </a:rPr>
              <a:t>finally</a:t>
            </a:r>
            <a:r>
              <a:rPr lang="en-US" sz="2800">
                <a:solidFill>
                  <a:srgbClr val="E36C09"/>
                </a:solidFill>
              </a:rPr>
              <a:t> </a:t>
            </a:r>
            <a:r>
              <a:rPr lang="en-US" sz="2800"/>
              <a:t>clause (or finally suite)</a:t>
            </a:r>
            <a:endParaRPr/>
          </a:p>
        </p:txBody>
      </p:sp>
      <p:sp>
        <p:nvSpPr>
          <p:cNvPr id="684" name="Google Shape;684;p5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685" name="Google Shape;685;p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86" name="Google Shape;686;p53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687" name="Google Shape;687;p5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8" name="Google Shape;688;p53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89" name="Google Shape;689;p5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8873" y="2362200"/>
            <a:ext cx="5653853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54"/>
          <p:cNvSpPr txBox="1"/>
          <p:nvPr>
            <p:ph idx="1" type="body"/>
          </p:nvPr>
        </p:nvSpPr>
        <p:spPr>
          <a:xfrm>
            <a:off x="457200" y="1752600"/>
            <a:ext cx="80772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File Selection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Dialog boxes can simplify file handling when a user is selecting a file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Rather than have a user type a file name or path to a file, the dialog allows selection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This avoids typographical errors, and the dialog only displays files that exist</a:t>
            </a:r>
            <a:endParaRPr sz="1800"/>
          </a:p>
        </p:txBody>
      </p:sp>
      <p:sp>
        <p:nvSpPr>
          <p:cNvPr id="695" name="Google Shape;695;p5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696" name="Google Shape;696;p5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97" name="Google Shape;697;p54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698" name="Google Shape;698;p5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9" name="Google Shape;699;p54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55"/>
          <p:cNvSpPr txBox="1"/>
          <p:nvPr>
            <p:ph idx="1" type="body"/>
          </p:nvPr>
        </p:nvSpPr>
        <p:spPr>
          <a:xfrm>
            <a:off x="457200" y="1752600"/>
            <a:ext cx="8077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File Dialogs – Open File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The tkinter module provides dialogs for handling files</a:t>
            </a:r>
            <a:endParaRPr/>
          </a:p>
          <a:p>
            <a:pPr indent="-228600" lvl="2" marL="11430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Using them requires the specific import statement shown below</a:t>
            </a:r>
            <a:endParaRPr sz="2200"/>
          </a:p>
        </p:txBody>
      </p:sp>
      <p:sp>
        <p:nvSpPr>
          <p:cNvPr id="705" name="Google Shape;705;p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706" name="Google Shape;706;p5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07" name="Google Shape;707;p55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708" name="Google Shape;708;p5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9" name="Google Shape;709;p55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10" name="Google Shape;710;p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38900" y="3657600"/>
            <a:ext cx="4313799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Google Shape;711;p5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1000" y="4632960"/>
            <a:ext cx="8381622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56"/>
          <p:cNvSpPr txBox="1"/>
          <p:nvPr>
            <p:ph idx="1" type="body"/>
          </p:nvPr>
        </p:nvSpPr>
        <p:spPr>
          <a:xfrm>
            <a:off x="457200" y="1752600"/>
            <a:ext cx="8077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File Dialogs – Open File Dialog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When the dialog appears, the default directory is the directory where the program is running</a:t>
            </a:r>
            <a:endParaRPr/>
          </a:p>
        </p:txBody>
      </p:sp>
      <p:sp>
        <p:nvSpPr>
          <p:cNvPr id="717" name="Google Shape;717;p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718" name="Google Shape;718;p5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19" name="Google Shape;719;p56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720" name="Google Shape;720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1" name="Google Shape;721;p56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22" name="Google Shape;722;p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6531" y="3448050"/>
            <a:ext cx="4098538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6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57"/>
          <p:cNvSpPr txBox="1"/>
          <p:nvPr>
            <p:ph idx="1" type="body"/>
          </p:nvPr>
        </p:nvSpPr>
        <p:spPr>
          <a:xfrm>
            <a:off x="457200" y="1752600"/>
            <a:ext cx="80772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File Dialogs – Open File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When a file is selected, the dialog returns a string containing the full path to the file including the name of the file</a:t>
            </a:r>
            <a:endParaRPr/>
          </a:p>
          <a:p>
            <a:pPr indent="-228600" lvl="2" marL="11430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The string is used to open the file</a:t>
            </a:r>
            <a:endParaRPr sz="2200"/>
          </a:p>
        </p:txBody>
      </p:sp>
      <p:sp>
        <p:nvSpPr>
          <p:cNvPr id="728" name="Google Shape;728;p5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729" name="Google Shape;729;p5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30" name="Google Shape;730;p57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731" name="Google Shape;731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2" name="Google Shape;732;p57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33" name="Google Shape;733;p5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4075208"/>
            <a:ext cx="8381622" cy="548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7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p58"/>
          <p:cNvSpPr txBox="1"/>
          <p:nvPr>
            <p:ph idx="1" type="body"/>
          </p:nvPr>
        </p:nvSpPr>
        <p:spPr>
          <a:xfrm>
            <a:off x="457200" y="1752600"/>
            <a:ext cx="80772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File Dialogs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Tkinter provides Save and Save As dialogs among others</a:t>
            </a:r>
            <a:endParaRPr/>
          </a:p>
        </p:txBody>
      </p:sp>
      <p:sp>
        <p:nvSpPr>
          <p:cNvPr id="739" name="Google Shape;739;p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740" name="Google Shape;740;p5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41" name="Google Shape;741;p58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742" name="Google Shape;742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3" name="Google Shape;743;p58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44" name="Google Shape;744;p5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82390" y="3048000"/>
            <a:ext cx="5026819" cy="29692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8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59"/>
          <p:cNvSpPr txBox="1"/>
          <p:nvPr>
            <p:ph idx="1" type="body"/>
          </p:nvPr>
        </p:nvSpPr>
        <p:spPr>
          <a:xfrm>
            <a:off x="457200" y="3276600"/>
            <a:ext cx="8077200" cy="28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i="1" lang="en-US" sz="3000">
                <a:latin typeface="Arial"/>
                <a:ea typeface="Arial"/>
                <a:cs typeface="Arial"/>
                <a:sym typeface="Arial"/>
              </a:rPr>
              <a:t>Chapter 7 File Operations</a:t>
            </a:r>
            <a:endParaRPr/>
          </a:p>
        </p:txBody>
      </p:sp>
      <p:sp>
        <p:nvSpPr>
          <p:cNvPr id="750" name="Google Shape;750;p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751" name="Google Shape;751;p5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52" name="Google Shape;752;p59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753" name="Google Shape;753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4" name="Google Shape;754;p59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 txBox="1"/>
          <p:nvPr>
            <p:ph idx="1" type="body"/>
          </p:nvPr>
        </p:nvSpPr>
        <p:spPr>
          <a:xfrm>
            <a:off x="457200" y="1828800"/>
            <a:ext cx="80772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File Operations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Files being read from by a program are typically referred to as </a:t>
            </a:r>
            <a:r>
              <a:rPr b="1" i="1" lang="en-US" sz="2400">
                <a:solidFill>
                  <a:srgbClr val="E36C09"/>
                </a:solidFill>
              </a:rPr>
              <a:t>input files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Files being written to as </a:t>
            </a:r>
            <a:r>
              <a:rPr b="1" i="1" lang="en-US" sz="2400">
                <a:solidFill>
                  <a:srgbClr val="E36C09"/>
                </a:solidFill>
              </a:rPr>
              <a:t>output files</a:t>
            </a:r>
            <a:endParaRPr sz="2400"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Three (3) steps to using a file in a computer program</a:t>
            </a:r>
            <a:endParaRPr/>
          </a:p>
          <a:p>
            <a:pPr indent="-457200" lvl="2" marL="13716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AutoNum type="arabicPeriod"/>
            </a:pPr>
            <a:r>
              <a:rPr lang="en-US" sz="2200"/>
              <a:t>The file is opened</a:t>
            </a:r>
            <a:endParaRPr/>
          </a:p>
          <a:p>
            <a:pPr indent="-457200" lvl="2" marL="13716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AutoNum type="arabicPeriod"/>
            </a:pPr>
            <a:r>
              <a:rPr lang="en-US" sz="2200"/>
              <a:t>The file is processed (either written to or read from)</a:t>
            </a:r>
            <a:endParaRPr/>
          </a:p>
          <a:p>
            <a:pPr indent="-457200" lvl="2" marL="13716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AutoNum type="arabicPeriod"/>
            </a:pPr>
            <a:r>
              <a:rPr lang="en-US" sz="2200"/>
              <a:t>The file is closed</a:t>
            </a:r>
            <a:endParaRPr/>
          </a:p>
        </p:txBody>
      </p:sp>
      <p:sp>
        <p:nvSpPr>
          <p:cNvPr id="138" name="Google Shape;1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39" name="Google Shape;1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40" name="Google Shape;140;p6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41" name="Google Shape;141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2" name="Google Shape;142;p6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 txBox="1"/>
          <p:nvPr>
            <p:ph idx="1" type="body"/>
          </p:nvPr>
        </p:nvSpPr>
        <p:spPr>
          <a:xfrm>
            <a:off x="457200" y="1828800"/>
            <a:ext cx="80772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Opening a File</a:t>
            </a:r>
            <a:endParaRPr/>
          </a:p>
          <a:p>
            <a:pPr indent="-285750" lvl="1" marL="74295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When a file is opened using Python, it is associated with the program through a </a:t>
            </a:r>
            <a:r>
              <a:rPr b="1" i="1" lang="en-US" sz="2400">
                <a:solidFill>
                  <a:srgbClr val="E36C09"/>
                </a:solidFill>
              </a:rPr>
              <a:t>file object</a:t>
            </a:r>
            <a:r>
              <a:rPr lang="en-US" sz="2400">
                <a:solidFill>
                  <a:srgbClr val="E36C09"/>
                </a:solidFill>
              </a:rPr>
              <a:t> </a:t>
            </a:r>
            <a:r>
              <a:rPr lang="en-US" sz="2400"/>
              <a:t>that has a variable reference</a:t>
            </a:r>
            <a:endParaRPr/>
          </a:p>
          <a:p>
            <a:pPr indent="-285750" lvl="1" marL="74295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The variable reference is the name to be associated with the file in the program</a:t>
            </a:r>
            <a:endParaRPr/>
          </a:p>
          <a:p>
            <a:pPr indent="-228600" lvl="2" marL="114300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000"/>
              <a:t>This is not that different from the way that an integer or float is defined except that the name is associated with a file object</a:t>
            </a:r>
            <a:endParaRPr/>
          </a:p>
          <a:p>
            <a:pPr indent="-285750" lvl="1" marL="74295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The general format for opening a file is:</a:t>
            </a:r>
            <a:endParaRPr/>
          </a:p>
        </p:txBody>
      </p:sp>
      <p:sp>
        <p:nvSpPr>
          <p:cNvPr id="148" name="Google Shape;1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49" name="Google Shape;1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50" name="Google Shape;150;p7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51" name="Google Shape;151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2" name="Google Shape;152;p7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53" name="Google Shape;153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30085" y="5495925"/>
            <a:ext cx="6531429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"/>
          <p:cNvSpPr txBox="1"/>
          <p:nvPr>
            <p:ph idx="1" type="body"/>
          </p:nvPr>
        </p:nvSpPr>
        <p:spPr>
          <a:xfrm>
            <a:off x="533400" y="1679375"/>
            <a:ext cx="80772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Opening a File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The </a:t>
            </a:r>
            <a:r>
              <a:rPr b="1" i="1" lang="en-US" sz="2400">
                <a:solidFill>
                  <a:srgbClr val="E36C09"/>
                </a:solidFill>
              </a:rPr>
              <a:t>open</a:t>
            </a:r>
            <a:r>
              <a:rPr lang="en-US" sz="2400">
                <a:solidFill>
                  <a:srgbClr val="E36C09"/>
                </a:solidFill>
              </a:rPr>
              <a:t> </a:t>
            </a:r>
            <a:r>
              <a:rPr lang="en-US" sz="2400"/>
              <a:t>function is passed two arguments</a:t>
            </a:r>
            <a:endParaRPr/>
          </a:p>
          <a:p>
            <a:pPr indent="-228600" lvl="2" marL="11430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The first is the actual name of the file</a:t>
            </a:r>
            <a:endParaRPr/>
          </a:p>
          <a:p>
            <a:pPr indent="-228600" lvl="2" marL="11430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The second is the </a:t>
            </a:r>
            <a:r>
              <a:rPr b="1" i="1" lang="en-US" sz="2200">
                <a:solidFill>
                  <a:srgbClr val="E36C09"/>
                </a:solidFill>
              </a:rPr>
              <a:t>mode</a:t>
            </a:r>
            <a:r>
              <a:rPr lang="en-US" sz="2200">
                <a:solidFill>
                  <a:srgbClr val="E36C09"/>
                </a:solidFill>
              </a:rPr>
              <a:t> </a:t>
            </a:r>
            <a:r>
              <a:rPr lang="en-US" sz="2200"/>
              <a:t>in which the file will be opened</a:t>
            </a:r>
            <a:endParaRPr/>
          </a:p>
          <a:p>
            <a:pPr indent="-228600" lvl="3" marL="16002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Determines the way that the file will be opened, and what will occur if the file exists or if it does not</a:t>
            </a:r>
            <a:endParaRPr sz="2200"/>
          </a:p>
        </p:txBody>
      </p:sp>
      <p:sp>
        <p:nvSpPr>
          <p:cNvPr id="159" name="Google Shape;15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60" name="Google Shape;16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61" name="Google Shape;161;p8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62" name="Google Shape;162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3" name="Google Shape;163;p8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64" name="Google Shape;164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27413" y="4453893"/>
            <a:ext cx="4889183" cy="36576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8"/>
          <p:cNvSpPr txBox="1"/>
          <p:nvPr/>
        </p:nvSpPr>
        <p:spPr>
          <a:xfrm>
            <a:off x="4427282" y="5345668"/>
            <a:ext cx="13067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of file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6" name="Google Shape;166;p8"/>
          <p:cNvCxnSpPr>
            <a:stCxn id="167" idx="0"/>
          </p:cNvCxnSpPr>
          <p:nvPr/>
        </p:nvCxnSpPr>
        <p:spPr>
          <a:xfrm rot="10800000">
            <a:off x="6705693" y="4895952"/>
            <a:ext cx="682200" cy="360300"/>
          </a:xfrm>
          <a:prstGeom prst="straightConnector1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  <p:sp>
        <p:nvSpPr>
          <p:cNvPr id="167" name="Google Shape;167;p8"/>
          <p:cNvSpPr txBox="1"/>
          <p:nvPr/>
        </p:nvSpPr>
        <p:spPr>
          <a:xfrm>
            <a:off x="6784907" y="5256252"/>
            <a:ext cx="12059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mode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8"/>
          <p:cNvSpPr/>
          <p:nvPr/>
        </p:nvSpPr>
        <p:spPr>
          <a:xfrm rot="-5400000">
            <a:off x="4869180" y="4061698"/>
            <a:ext cx="396240" cy="190500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8"/>
          <p:cNvSpPr txBox="1"/>
          <p:nvPr/>
        </p:nvSpPr>
        <p:spPr>
          <a:xfrm>
            <a:off x="1704975" y="5349241"/>
            <a:ext cx="166802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 name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8"/>
          <p:cNvSpPr/>
          <p:nvPr/>
        </p:nvSpPr>
        <p:spPr>
          <a:xfrm rot="-5400000">
            <a:off x="2335530" y="4541521"/>
            <a:ext cx="396240" cy="95250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"/>
          <p:cNvSpPr txBox="1"/>
          <p:nvPr>
            <p:ph idx="1" type="body"/>
          </p:nvPr>
        </p:nvSpPr>
        <p:spPr>
          <a:xfrm>
            <a:off x="457200" y="1828800"/>
            <a:ext cx="80772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Opening a File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When the file name is used as the first argument, the program will search the </a:t>
            </a:r>
            <a:r>
              <a:rPr b="1" i="1" lang="en-US" sz="2400">
                <a:solidFill>
                  <a:srgbClr val="E36C09"/>
                </a:solidFill>
              </a:rPr>
              <a:t>default directory</a:t>
            </a:r>
            <a:r>
              <a:rPr lang="en-US" sz="2400">
                <a:solidFill>
                  <a:srgbClr val="E36C09"/>
                </a:solidFill>
              </a:rPr>
              <a:t> </a:t>
            </a:r>
            <a:r>
              <a:rPr lang="en-US" sz="2400"/>
              <a:t>for the file</a:t>
            </a:r>
            <a:endParaRPr/>
          </a:p>
          <a:p>
            <a:pPr indent="-228600" lvl="2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Where the program is running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A full path to the file can also be used</a:t>
            </a:r>
            <a:endParaRPr/>
          </a:p>
          <a:p>
            <a:pPr indent="-228600" lvl="2" marL="11430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Requires ‘r’ before the path to the file</a:t>
            </a:r>
            <a:endParaRPr/>
          </a:p>
        </p:txBody>
      </p:sp>
      <p:sp>
        <p:nvSpPr>
          <p:cNvPr id="176" name="Google Shape;17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 Simber 2021 - All Rights Reserved</a:t>
            </a:r>
            <a:endParaRPr/>
          </a:p>
        </p:txBody>
      </p:sp>
      <p:sp>
        <p:nvSpPr>
          <p:cNvPr id="177" name="Google Shape;177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8" name="Google Shape;178;p9"/>
          <p:cNvGrpSpPr/>
          <p:nvPr/>
        </p:nvGrpSpPr>
        <p:grpSpPr>
          <a:xfrm>
            <a:off x="685800" y="457200"/>
            <a:ext cx="7620000" cy="904875"/>
            <a:chOff x="685800" y="762000"/>
            <a:chExt cx="7620000" cy="904875"/>
          </a:xfrm>
        </p:grpSpPr>
        <p:pic>
          <p:nvPicPr>
            <p:cNvPr id="179" name="Google Shape;179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762000"/>
              <a:ext cx="7620000" cy="904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0" name="Google Shape;180;p9"/>
            <p:cNvSpPr txBox="1"/>
            <p:nvPr/>
          </p:nvSpPr>
          <p:spPr>
            <a:xfrm>
              <a:off x="1028376" y="952827"/>
              <a:ext cx="40947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Chapter 7 File Operations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81" name="Google Shape;181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0846" y="4715509"/>
            <a:ext cx="7089907" cy="3657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2" name="Google Shape;182;p9"/>
          <p:cNvCxnSpPr/>
          <p:nvPr/>
        </p:nvCxnSpPr>
        <p:spPr>
          <a:xfrm flipH="1" rot="10800000">
            <a:off x="2667000" y="5068848"/>
            <a:ext cx="200870" cy="436602"/>
          </a:xfrm>
          <a:prstGeom prst="straightConnector1">
            <a:avLst/>
          </a:prstGeom>
          <a:noFill/>
          <a:ln cap="flat" cmpd="sng" w="28575">
            <a:solidFill>
              <a:srgbClr val="E36C09"/>
            </a:solidFill>
            <a:prstDash val="solid"/>
            <a:round/>
            <a:headEnd len="sm" w="sm" type="none"/>
            <a:tailEnd len="lg" w="lg" type="stealth"/>
          </a:ln>
        </p:spPr>
      </p:cxnSp>
      <p:sp>
        <p:nvSpPr>
          <p:cNvPr id="183" name="Google Shape;183;p9"/>
          <p:cNvSpPr txBox="1"/>
          <p:nvPr/>
        </p:nvSpPr>
        <p:spPr>
          <a:xfrm>
            <a:off x="4545269" y="5574268"/>
            <a:ext cx="12078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 to file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9"/>
          <p:cNvSpPr/>
          <p:nvPr/>
        </p:nvSpPr>
        <p:spPr>
          <a:xfrm rot="-5400000">
            <a:off x="4945380" y="3223498"/>
            <a:ext cx="396240" cy="4038600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5400">
            <a:solidFill>
              <a:srgbClr val="E36C0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9"/>
          <p:cNvSpPr txBox="1"/>
          <p:nvPr/>
        </p:nvSpPr>
        <p:spPr>
          <a:xfrm>
            <a:off x="838200" y="5486400"/>
            <a:ext cx="273081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tells Python to disregard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backslashes in the path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csimber</dc:creator>
</cp:coreProperties>
</file>