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</p:sldIdLst>
  <p:sldSz cy="6858000" cx="9144000"/>
  <p:notesSz cx="6858000" cy="9144000"/>
  <p:embeddedFontLst>
    <p:embeddedFont>
      <p:font typeface="Arial Narrow"/>
      <p:regular r:id="rId55"/>
      <p:bold r:id="rId56"/>
      <p:italic r:id="rId57"/>
      <p:boldItalic r:id="rId5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59" roundtripDataSignature="AMtx7mhCPzdwfsjOsfZ5asGgwIztcSFu0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font" Target="fonts/ArialNarrow-regular.fntdata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font" Target="fonts/ArialNarrow-italic.fntdata"/><Relationship Id="rId12" Type="http://schemas.openxmlformats.org/officeDocument/2006/relationships/slide" Target="slides/slide7.xml"/><Relationship Id="rId56" Type="http://schemas.openxmlformats.org/officeDocument/2006/relationships/font" Target="fonts/ArialNarrow-bold.fntdata"/><Relationship Id="rId15" Type="http://schemas.openxmlformats.org/officeDocument/2006/relationships/slide" Target="slides/slide10.xml"/><Relationship Id="rId59" Type="http://customschemas.google.com/relationships/presentationmetadata" Target="metadata"/><Relationship Id="rId14" Type="http://schemas.openxmlformats.org/officeDocument/2006/relationships/slide" Target="slides/slide9.xml"/><Relationship Id="rId58" Type="http://schemas.openxmlformats.org/officeDocument/2006/relationships/font" Target="fonts/ArialNarrow-bold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3" name="Google Shape;453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4" name="Google Shape;464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5" name="Google Shape;485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5" name="Google Shape;495;p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6" name="Google Shape;506;p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8" name="Google Shape;518;p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9" name="Google Shape;529;p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7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9" name="Google Shape;539;p4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0" name="Google Shape;550;p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8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0" name="Google Shape;560;p4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0" name="Google Shape;570;p4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9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Google Shape;580;p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1" name="Google Shape;581;p4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0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2" name="Google Shape;592;p4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3" name="Google Shape;603;p4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p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3" name="Google Shape;613;p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5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6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6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6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6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6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6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6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6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5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5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5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5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5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5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5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5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5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5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5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5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5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5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5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5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2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Relationship Id="rId4" Type="http://schemas.openxmlformats.org/officeDocument/2006/relationships/image" Target="../media/image1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Relationship Id="rId4" Type="http://schemas.openxmlformats.org/officeDocument/2006/relationships/image" Target="../media/image21.png"/><Relationship Id="rId5" Type="http://schemas.openxmlformats.org/officeDocument/2006/relationships/image" Target="../media/image1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Relationship Id="rId4" Type="http://schemas.openxmlformats.org/officeDocument/2006/relationships/image" Target="../media/image1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Relationship Id="rId4" Type="http://schemas.openxmlformats.org/officeDocument/2006/relationships/image" Target="../media/image2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Relationship Id="rId4" Type="http://schemas.openxmlformats.org/officeDocument/2006/relationships/image" Target="../media/image9.png"/><Relationship Id="rId5" Type="http://schemas.openxmlformats.org/officeDocument/2006/relationships/image" Target="../media/image13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5" Type="http://schemas.openxmlformats.org/officeDocument/2006/relationships/image" Target="../media/image20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png"/><Relationship Id="rId4" Type="http://schemas.openxmlformats.org/officeDocument/2006/relationships/image" Target="../media/image17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Relationship Id="rId4" Type="http://schemas.openxmlformats.org/officeDocument/2006/relationships/image" Target="../media/image18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.png"/><Relationship Id="rId4" Type="http://schemas.openxmlformats.org/officeDocument/2006/relationships/image" Target="../media/image29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.png"/><Relationship Id="rId4" Type="http://schemas.openxmlformats.org/officeDocument/2006/relationships/image" Target="../media/image24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png"/><Relationship Id="rId4" Type="http://schemas.openxmlformats.org/officeDocument/2006/relationships/image" Target="../media/image27.png"/><Relationship Id="rId5" Type="http://schemas.openxmlformats.org/officeDocument/2006/relationships/image" Target="../media/image23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.png"/><Relationship Id="rId4" Type="http://schemas.openxmlformats.org/officeDocument/2006/relationships/image" Target="../media/image25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.png"/><Relationship Id="rId4" Type="http://schemas.openxmlformats.org/officeDocument/2006/relationships/image" Target="../media/image26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.png"/><Relationship Id="rId4" Type="http://schemas.openxmlformats.org/officeDocument/2006/relationships/image" Target="../media/image30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1.png"/><Relationship Id="rId4" Type="http://schemas.openxmlformats.org/officeDocument/2006/relationships/image" Target="../media/image36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1.png"/><Relationship Id="rId4" Type="http://schemas.openxmlformats.org/officeDocument/2006/relationships/image" Target="../media/image33.png"/><Relationship Id="rId5" Type="http://schemas.openxmlformats.org/officeDocument/2006/relationships/image" Target="../media/image3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6.jp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.png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.pn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.png"/><Relationship Id="rId4" Type="http://schemas.openxmlformats.org/officeDocument/2006/relationships/image" Target="../media/image34.png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1.png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1.png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1.png"/><Relationship Id="rId4" Type="http://schemas.openxmlformats.org/officeDocument/2006/relationships/image" Target="../media/image35.png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1.png"/><Relationship Id="rId4" Type="http://schemas.openxmlformats.org/officeDocument/2006/relationships/image" Target="../media/image37.png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1.png"/><Relationship Id="rId4" Type="http://schemas.openxmlformats.org/officeDocument/2006/relationships/image" Target="../media/image32.png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1.png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Computer Programming in Python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Chapter 4</a:t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Decisions and Boolean Logic</a:t>
            </a:r>
            <a:endParaRPr/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-1795462" y="2938463"/>
            <a:ext cx="5715002" cy="90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0"/>
          <p:cNvSpPr txBox="1"/>
          <p:nvPr>
            <p:ph idx="1" type="body"/>
          </p:nvPr>
        </p:nvSpPr>
        <p:spPr>
          <a:xfrm>
            <a:off x="457200" y="1828800"/>
            <a:ext cx="8077200" cy="29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The ‘if’ statement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Multiple statements can be associated with a condition and form what is commonly referred to as a </a:t>
            </a:r>
            <a:r>
              <a:rPr b="1" i="1" lang="en-US" sz="2400">
                <a:solidFill>
                  <a:srgbClr val="E36C09"/>
                </a:solidFill>
              </a:rPr>
              <a:t>block of code</a:t>
            </a:r>
            <a:endParaRPr sz="2400"/>
          </a:p>
          <a:p>
            <a:pPr indent="-228600" lvl="2" marL="114300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A group of associated statements</a:t>
            </a:r>
            <a:endParaRPr/>
          </a:p>
        </p:txBody>
      </p:sp>
      <p:sp>
        <p:nvSpPr>
          <p:cNvPr id="183" name="Google Shape;183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184" name="Google Shape;184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85" name="Google Shape;185;p10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186" name="Google Shape;186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7" name="Google Shape;187;p10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188" name="Google Shape;188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83255" y="3886200"/>
            <a:ext cx="2625090" cy="1645391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10"/>
          <p:cNvSpPr txBox="1"/>
          <p:nvPr/>
        </p:nvSpPr>
        <p:spPr>
          <a:xfrm>
            <a:off x="762000" y="5663624"/>
            <a:ext cx="7467600" cy="492443"/>
          </a:xfrm>
          <a:prstGeom prst="rect">
            <a:avLst/>
          </a:prstGeom>
          <a:noFill/>
          <a:ln cap="flat" cmpd="sng" w="28575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1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Multiple indented statements form a Block of Code</a:t>
            </a:r>
            <a:endParaRPr b="0" i="1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1"/>
          <p:cNvSpPr txBox="1"/>
          <p:nvPr>
            <p:ph idx="1" type="body"/>
          </p:nvPr>
        </p:nvSpPr>
        <p:spPr>
          <a:xfrm>
            <a:off x="457200" y="1828800"/>
            <a:ext cx="8077200" cy="29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The ‘if’ statement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If the condition is true, all of the indented statements (the block of code) will be executed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If the condition is false, all of the indented statements will be skipped by the interpreter</a:t>
            </a:r>
            <a:endParaRPr/>
          </a:p>
        </p:txBody>
      </p:sp>
      <p:sp>
        <p:nvSpPr>
          <p:cNvPr id="195" name="Google Shape;195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196" name="Google Shape;196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97" name="Google Shape;197;p11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198" name="Google Shape;198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9" name="Google Shape;199;p11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200" name="Google Shape;200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83255" y="4419600"/>
            <a:ext cx="2625090" cy="16453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2"/>
          <p:cNvSpPr txBox="1"/>
          <p:nvPr>
            <p:ph idx="1" type="body"/>
          </p:nvPr>
        </p:nvSpPr>
        <p:spPr>
          <a:xfrm>
            <a:off x="457200" y="1828800"/>
            <a:ext cx="8077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300"/>
              <a:t>The Theater example continued: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Assume that when the show is sold out, in addition to the sold out sign being displayed, the box office is closed</a:t>
            </a:r>
            <a:endParaRPr/>
          </a:p>
        </p:txBody>
      </p:sp>
      <p:sp>
        <p:nvSpPr>
          <p:cNvPr id="206" name="Google Shape;206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207" name="Google Shape;207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08" name="Google Shape;208;p12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209" name="Google Shape;209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0" name="Google Shape;210;p12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211" name="Google Shape;211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71600" y="3886200"/>
            <a:ext cx="3291840" cy="117729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029200" y="3276600"/>
            <a:ext cx="2618265" cy="3108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3"/>
          <p:cNvSpPr txBox="1"/>
          <p:nvPr>
            <p:ph idx="1" type="body"/>
          </p:nvPr>
        </p:nvSpPr>
        <p:spPr>
          <a:xfrm>
            <a:off x="457200" y="1676400"/>
            <a:ext cx="80772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300"/>
              <a:t>Boolean Expressions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Conditional statements are either True or False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Referred to as </a:t>
            </a:r>
            <a:r>
              <a:rPr b="1" lang="en-US">
                <a:solidFill>
                  <a:srgbClr val="E36C09"/>
                </a:solidFill>
              </a:rPr>
              <a:t>Boolean</a:t>
            </a:r>
            <a:r>
              <a:rPr lang="en-US"/>
              <a:t> Expressions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600"/>
              <a:t>Named after George Boole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600"/>
              <a:t>Implemented using Relational Operators</a:t>
            </a:r>
            <a:endParaRPr/>
          </a:p>
          <a:p>
            <a:pPr indent="-99060" lvl="2" marL="1143000" rtl="0" algn="l">
              <a:lnSpc>
                <a:spcPct val="12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A value can either be equal to another, greater than another, or less than another</a:t>
            </a:r>
            <a:endParaRPr/>
          </a:p>
        </p:txBody>
      </p:sp>
      <p:sp>
        <p:nvSpPr>
          <p:cNvPr id="218" name="Google Shape;21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219" name="Google Shape;21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20" name="Google Shape;220;p13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221" name="Google Shape;221;p1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2" name="Google Shape;222;p13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4"/>
          <p:cNvSpPr txBox="1"/>
          <p:nvPr>
            <p:ph idx="1" type="body"/>
          </p:nvPr>
        </p:nvSpPr>
        <p:spPr>
          <a:xfrm>
            <a:off x="457200" y="1676400"/>
            <a:ext cx="80772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Relational operators</a:t>
            </a:r>
            <a:endParaRPr/>
          </a:p>
          <a:p>
            <a:pPr indent="-285750" lvl="1" marL="742950" rtl="0" algn="l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Used to test the relationship between items to determine the next step for the program</a:t>
            </a:r>
            <a:endParaRPr/>
          </a:p>
          <a:p>
            <a:pPr indent="-121284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228" name="Google Shape;22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229" name="Google Shape;22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30" name="Google Shape;230;p14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231" name="Google Shape;231;p1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2" name="Google Shape;232;p14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233" name="Google Shape;23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08195" y="2971800"/>
            <a:ext cx="4975210" cy="3219193"/>
          </a:xfrm>
          <a:prstGeom prst="rect">
            <a:avLst/>
          </a:prstGeom>
          <a:noFill/>
          <a:ln cap="flat" cmpd="sng" w="9525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5"/>
          <p:cNvSpPr txBox="1"/>
          <p:nvPr>
            <p:ph idx="1" type="body"/>
          </p:nvPr>
        </p:nvSpPr>
        <p:spPr>
          <a:xfrm>
            <a:off x="457200" y="1676400"/>
            <a:ext cx="8077200" cy="23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300"/>
              <a:t>The Theater example continued: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A Boolean expression with a relational operator would be used in the conditional statement for the code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The number of tickets sold is either 400 or it is not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 expression is True or it is False</a:t>
            </a:r>
            <a:endParaRPr/>
          </a:p>
          <a:p>
            <a:pPr indent="-134619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239" name="Google Shape;23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240" name="Google Shape;24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41" name="Google Shape;241;p15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242" name="Google Shape;242;p1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3" name="Google Shape;243;p15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244" name="Google Shape;244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90276" y="4137905"/>
            <a:ext cx="6949440" cy="13484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6"/>
          <p:cNvSpPr txBox="1"/>
          <p:nvPr>
            <p:ph idx="1" type="body"/>
          </p:nvPr>
        </p:nvSpPr>
        <p:spPr>
          <a:xfrm>
            <a:off x="457200" y="1676400"/>
            <a:ext cx="80772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Conditional Expressions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To allow for another option the </a:t>
            </a:r>
            <a:r>
              <a:rPr b="1" i="1" lang="en-US" sz="2600">
                <a:solidFill>
                  <a:srgbClr val="E36C09"/>
                </a:solidFill>
              </a:rPr>
              <a:t>else</a:t>
            </a:r>
            <a:r>
              <a:rPr lang="en-US" sz="2600">
                <a:solidFill>
                  <a:srgbClr val="E36C09"/>
                </a:solidFill>
              </a:rPr>
              <a:t> </a:t>
            </a:r>
            <a:r>
              <a:rPr lang="en-US" sz="2600"/>
              <a:t>clause is used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An else clause can be thought of as an “</a:t>
            </a:r>
            <a:r>
              <a:rPr i="1" lang="en-US" sz="2600"/>
              <a:t>otherwise</a:t>
            </a:r>
            <a:r>
              <a:rPr lang="en-US" sz="2600"/>
              <a:t>” condition for when the relational expression is not true</a:t>
            </a:r>
            <a:endParaRPr sz="2600"/>
          </a:p>
          <a:p>
            <a:pPr indent="-285750" lvl="1" marL="74295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In other words</a:t>
            </a:r>
            <a:endParaRPr/>
          </a:p>
          <a:p>
            <a:pPr indent="0" lvl="2" marL="914400" rtl="0" algn="l">
              <a:lnSpc>
                <a:spcPct val="120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200"/>
              <a:t>		If this is true:</a:t>
            </a:r>
            <a:endParaRPr/>
          </a:p>
          <a:p>
            <a:pPr indent="0" lvl="2" marL="914400" rtl="0" algn="l">
              <a:lnSpc>
                <a:spcPct val="120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200"/>
              <a:t>			Then do this</a:t>
            </a:r>
            <a:endParaRPr/>
          </a:p>
          <a:p>
            <a:pPr indent="0" lvl="2" marL="914400" rtl="0" algn="l">
              <a:lnSpc>
                <a:spcPct val="120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200"/>
              <a:t>		else (otherwise):</a:t>
            </a:r>
            <a:endParaRPr/>
          </a:p>
          <a:p>
            <a:pPr indent="0" lvl="2" marL="914400" rtl="0" algn="l">
              <a:lnSpc>
                <a:spcPct val="120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200"/>
              <a:t>			Do this</a:t>
            </a:r>
            <a:endParaRPr/>
          </a:p>
          <a:p>
            <a:pPr indent="-133032" lvl="1" marL="74295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600"/>
          </a:p>
          <a:p>
            <a:pPr indent="0" lvl="1" marL="45720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600"/>
          </a:p>
        </p:txBody>
      </p:sp>
      <p:sp>
        <p:nvSpPr>
          <p:cNvPr id="250" name="Google Shape;250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251" name="Google Shape;251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52" name="Google Shape;252;p16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253" name="Google Shape;253;p1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4" name="Google Shape;254;p16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7"/>
          <p:cNvSpPr txBox="1"/>
          <p:nvPr>
            <p:ph idx="1" type="body"/>
          </p:nvPr>
        </p:nvSpPr>
        <p:spPr>
          <a:xfrm>
            <a:off x="457200" y="1676399"/>
            <a:ext cx="8077200" cy="2082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Conditional Expressions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/>
              <a:t>When the “</a:t>
            </a:r>
            <a:r>
              <a:rPr i="1" lang="en-US" sz="2400"/>
              <a:t>if</a:t>
            </a:r>
            <a:r>
              <a:rPr lang="en-US" sz="2400"/>
              <a:t>” condition is true, the statements in the “</a:t>
            </a:r>
            <a:r>
              <a:rPr i="1" lang="en-US" sz="2400"/>
              <a:t>if</a:t>
            </a:r>
            <a:r>
              <a:rPr lang="en-US" sz="2400"/>
              <a:t>” block will be executed and the “</a:t>
            </a:r>
            <a:r>
              <a:rPr i="1" lang="en-US" sz="2400"/>
              <a:t>else</a:t>
            </a:r>
            <a:r>
              <a:rPr lang="en-US" sz="2400"/>
              <a:t>” block will be skipped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/>
              <a:t>When the “</a:t>
            </a:r>
            <a:r>
              <a:rPr i="1" lang="en-US" sz="2400"/>
              <a:t>if</a:t>
            </a:r>
            <a:r>
              <a:rPr lang="en-US" sz="2400"/>
              <a:t>” condition is false, the “</a:t>
            </a:r>
            <a:r>
              <a:rPr i="1" lang="en-US" sz="2400"/>
              <a:t>if</a:t>
            </a:r>
            <a:r>
              <a:rPr lang="en-US" sz="2400"/>
              <a:t>” block will be skipped and the “</a:t>
            </a:r>
            <a:r>
              <a:rPr i="1" lang="en-US" sz="2400"/>
              <a:t>else</a:t>
            </a:r>
            <a:r>
              <a:rPr lang="en-US" sz="2400"/>
              <a:t>” block will execute</a:t>
            </a:r>
            <a:endParaRPr sz="2600"/>
          </a:p>
          <a:p>
            <a:pPr indent="-133032" lvl="1" marL="74295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600"/>
          </a:p>
          <a:p>
            <a:pPr indent="0" lvl="1" marL="45720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600"/>
          </a:p>
          <a:p>
            <a:pPr indent="-133032" lvl="1" marL="74295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600"/>
          </a:p>
          <a:p>
            <a:pPr indent="-133032" lvl="1" marL="74295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600"/>
          </a:p>
          <a:p>
            <a:pPr indent="-133032" lvl="1" marL="74295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600"/>
          </a:p>
          <a:p>
            <a:pPr indent="-133032" lvl="1" marL="74295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600"/>
          </a:p>
        </p:txBody>
      </p:sp>
      <p:sp>
        <p:nvSpPr>
          <p:cNvPr id="260" name="Google Shape;260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261" name="Google Shape;261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62" name="Google Shape;262;p17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263" name="Google Shape;263;p1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4" name="Google Shape;264;p17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265" name="Google Shape;265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84220" y="3758407"/>
            <a:ext cx="2423160" cy="25661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8"/>
          <p:cNvSpPr txBox="1"/>
          <p:nvPr>
            <p:ph idx="1" type="body"/>
          </p:nvPr>
        </p:nvSpPr>
        <p:spPr>
          <a:xfrm>
            <a:off x="457200" y="1676400"/>
            <a:ext cx="807720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Conditional Expressions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The Theater example continued:</a:t>
            </a:r>
            <a:endParaRPr/>
          </a:p>
        </p:txBody>
      </p:sp>
      <p:sp>
        <p:nvSpPr>
          <p:cNvPr id="271" name="Google Shape;271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272" name="Google Shape;272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73" name="Google Shape;273;p18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274" name="Google Shape;274;p1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5" name="Google Shape;275;p18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276" name="Google Shape;276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19598" y="2362200"/>
            <a:ext cx="3970260" cy="3291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14400" y="3124200"/>
            <a:ext cx="3275636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9"/>
          <p:cNvSpPr txBox="1"/>
          <p:nvPr>
            <p:ph idx="1" type="body"/>
          </p:nvPr>
        </p:nvSpPr>
        <p:spPr>
          <a:xfrm>
            <a:off x="457200" y="1676400"/>
            <a:ext cx="807720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Conditional Expressions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The Theater example continued:</a:t>
            </a:r>
            <a:endParaRPr/>
          </a:p>
        </p:txBody>
      </p:sp>
      <p:sp>
        <p:nvSpPr>
          <p:cNvPr id="283" name="Google Shape;283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284" name="Google Shape;284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85" name="Google Shape;285;p19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286" name="Google Shape;286;p1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7" name="Google Shape;287;p19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288" name="Google Shape;288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65554" y="2971800"/>
            <a:ext cx="6911646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>
            <p:ph idx="1" type="body"/>
          </p:nvPr>
        </p:nvSpPr>
        <p:spPr>
          <a:xfrm>
            <a:off x="457200" y="1828800"/>
            <a:ext cx="80772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Decision (Control) Structures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Determine the statements that execute based upon whether or not a condition is true</a:t>
            </a:r>
            <a:endParaRPr/>
          </a:p>
          <a:p>
            <a:pPr indent="-228600" lvl="2" marL="11430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A conditional statement is used to determine whether or not a line or lines of code execute</a:t>
            </a:r>
            <a:endParaRPr/>
          </a:p>
        </p:txBody>
      </p:sp>
      <p:sp>
        <p:nvSpPr>
          <p:cNvPr id="96" name="Google Shape;96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97" name="Google Shape;97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98" name="Google Shape;98;p2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99" name="Google Shape;99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2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sp>
        <p:nvSpPr>
          <p:cNvPr id="101" name="Google Shape;101;p2"/>
          <p:cNvSpPr txBox="1"/>
          <p:nvPr/>
        </p:nvSpPr>
        <p:spPr>
          <a:xfrm>
            <a:off x="762000" y="5663624"/>
            <a:ext cx="7467600" cy="492443"/>
          </a:xfrm>
          <a:prstGeom prst="rect">
            <a:avLst/>
          </a:prstGeom>
          <a:noFill/>
          <a:ln cap="flat" cmpd="sng" w="28575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1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Decisions are based on a True or False condition</a:t>
            </a:r>
            <a:endParaRPr b="0" i="1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0"/>
          <p:cNvSpPr txBox="1"/>
          <p:nvPr>
            <p:ph idx="1" type="body"/>
          </p:nvPr>
        </p:nvSpPr>
        <p:spPr>
          <a:xfrm>
            <a:off x="457200" y="1676400"/>
            <a:ext cx="80772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Conditional Expressions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When there are two conditions that must be tested, a second if clause can be added after the first</a:t>
            </a:r>
            <a:endParaRPr/>
          </a:p>
          <a:p>
            <a:pPr indent="-171450" lvl="1" marL="742950" rtl="0" algn="l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2" marL="91440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/>
              <a:t>	If this is true:</a:t>
            </a:r>
            <a:endParaRPr/>
          </a:p>
          <a:p>
            <a:pPr indent="0" lvl="2" marL="91440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/>
              <a:t>		Then if this is true:</a:t>
            </a:r>
            <a:endParaRPr/>
          </a:p>
          <a:p>
            <a:pPr indent="0" lvl="2" marL="91440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/>
              <a:t>			Do this</a:t>
            </a:r>
            <a:endParaRPr/>
          </a:p>
          <a:p>
            <a:pPr indent="-1333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46050" lvl="1" marL="74295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/>
          </a:p>
        </p:txBody>
      </p:sp>
      <p:sp>
        <p:nvSpPr>
          <p:cNvPr id="294" name="Google Shape;294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295" name="Google Shape;295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96" name="Google Shape;296;p20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297" name="Google Shape;297;p2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98" name="Google Shape;298;p20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1"/>
          <p:cNvSpPr txBox="1"/>
          <p:nvPr>
            <p:ph idx="1" type="body"/>
          </p:nvPr>
        </p:nvSpPr>
        <p:spPr>
          <a:xfrm>
            <a:off x="457200" y="1676400"/>
            <a:ext cx="80772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Conditional Expressions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A </a:t>
            </a:r>
            <a:r>
              <a:rPr b="1" i="1" lang="en-US" sz="2400">
                <a:solidFill>
                  <a:srgbClr val="E36C09"/>
                </a:solidFill>
              </a:rPr>
              <a:t>nested if </a:t>
            </a:r>
            <a:r>
              <a:rPr lang="en-US" sz="2400"/>
              <a:t>is an if clause within another if clause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If </a:t>
            </a:r>
            <a:r>
              <a:rPr i="1" lang="en-US" sz="2200"/>
              <a:t>condition1</a:t>
            </a:r>
            <a:r>
              <a:rPr lang="en-US" sz="2200"/>
              <a:t> is false, then </a:t>
            </a:r>
            <a:r>
              <a:rPr i="1" lang="en-US" sz="2200"/>
              <a:t>condition2</a:t>
            </a:r>
            <a:r>
              <a:rPr lang="en-US" sz="2200"/>
              <a:t> will not be tested and the statements are skipped</a:t>
            </a:r>
            <a:endParaRPr sz="2200"/>
          </a:p>
        </p:txBody>
      </p:sp>
      <p:sp>
        <p:nvSpPr>
          <p:cNvPr id="304" name="Google Shape;304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305" name="Google Shape;305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06" name="Google Shape;306;p21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307" name="Google Shape;307;p2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8" name="Google Shape;308;p21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309" name="Google Shape;309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34816" y="3931920"/>
            <a:ext cx="3121967" cy="1554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2"/>
          <p:cNvSpPr txBox="1"/>
          <p:nvPr>
            <p:ph idx="1" type="body"/>
          </p:nvPr>
        </p:nvSpPr>
        <p:spPr>
          <a:xfrm>
            <a:off x="457200" y="1676400"/>
            <a:ext cx="80772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Conditional Expressions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A </a:t>
            </a:r>
            <a:r>
              <a:rPr b="1" i="1" lang="en-US" sz="2400">
                <a:solidFill>
                  <a:srgbClr val="E36C09"/>
                </a:solidFill>
              </a:rPr>
              <a:t>nested if </a:t>
            </a:r>
            <a:r>
              <a:rPr lang="en-US" sz="2400"/>
              <a:t>in the Theater example: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Consider a balcony section with 200 seats</a:t>
            </a:r>
            <a:endParaRPr/>
          </a:p>
        </p:txBody>
      </p:sp>
      <p:sp>
        <p:nvSpPr>
          <p:cNvPr id="315" name="Google Shape;315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316" name="Google Shape;316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17" name="Google Shape;317;p22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318" name="Google Shape;318;p2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9" name="Google Shape;319;p22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320" name="Google Shape;320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3777" y="3581400"/>
            <a:ext cx="3660623" cy="128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800600" y="3232150"/>
            <a:ext cx="3474720" cy="316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3"/>
          <p:cNvSpPr txBox="1"/>
          <p:nvPr>
            <p:ph idx="1" type="body"/>
          </p:nvPr>
        </p:nvSpPr>
        <p:spPr>
          <a:xfrm>
            <a:off x="457200" y="1676400"/>
            <a:ext cx="80772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300"/>
              <a:t>An </a:t>
            </a:r>
            <a:r>
              <a:rPr b="1" i="1" lang="en-US" sz="3300">
                <a:solidFill>
                  <a:srgbClr val="E36C09"/>
                </a:solidFill>
              </a:rPr>
              <a:t>if-elif-else</a:t>
            </a:r>
            <a:r>
              <a:rPr lang="en-US" sz="3300"/>
              <a:t> provides additional paths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4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The logic only tests a condition if the condition before it is false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4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The third condition is only tested if the first and second conditions are false</a:t>
            </a:r>
            <a:endParaRPr/>
          </a:p>
        </p:txBody>
      </p:sp>
      <p:sp>
        <p:nvSpPr>
          <p:cNvPr id="327" name="Google Shape;327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328" name="Google Shape;328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29" name="Google Shape;329;p23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330" name="Google Shape;330;p2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31" name="Google Shape;331;p23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332" name="Google Shape;332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43747" y="3657600"/>
            <a:ext cx="3238053" cy="2560320"/>
          </a:xfrm>
          <a:prstGeom prst="rect">
            <a:avLst/>
          </a:prstGeom>
          <a:noFill/>
          <a:ln>
            <a:noFill/>
          </a:ln>
        </p:spPr>
      </p:pic>
      <p:sp>
        <p:nvSpPr>
          <p:cNvPr id="333" name="Google Shape;333;p23"/>
          <p:cNvSpPr txBox="1"/>
          <p:nvPr/>
        </p:nvSpPr>
        <p:spPr>
          <a:xfrm>
            <a:off x="2446553" y="3657600"/>
            <a:ext cx="601447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elif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elif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else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34" name="Google Shape;334;p23"/>
          <p:cNvCxnSpPr/>
          <p:nvPr/>
        </p:nvCxnSpPr>
        <p:spPr>
          <a:xfrm>
            <a:off x="3063240" y="3848100"/>
            <a:ext cx="365760" cy="0"/>
          </a:xfrm>
          <a:prstGeom prst="straightConnector1">
            <a:avLst/>
          </a:prstGeom>
          <a:noFill/>
          <a:ln cap="flat" cmpd="sng" w="25400">
            <a:solidFill>
              <a:srgbClr val="E36C09"/>
            </a:solidFill>
            <a:prstDash val="solid"/>
            <a:round/>
            <a:headEnd len="sm" w="sm" type="none"/>
            <a:tailEnd len="lg" w="lg" type="stealth"/>
          </a:ln>
        </p:spPr>
      </p:cxnSp>
      <p:cxnSp>
        <p:nvCxnSpPr>
          <p:cNvPr id="335" name="Google Shape;335;p23"/>
          <p:cNvCxnSpPr/>
          <p:nvPr/>
        </p:nvCxnSpPr>
        <p:spPr>
          <a:xfrm>
            <a:off x="3063240" y="4476750"/>
            <a:ext cx="365760" cy="0"/>
          </a:xfrm>
          <a:prstGeom prst="straightConnector1">
            <a:avLst/>
          </a:prstGeom>
          <a:noFill/>
          <a:ln cap="flat" cmpd="sng" w="25400">
            <a:solidFill>
              <a:srgbClr val="E36C09"/>
            </a:solidFill>
            <a:prstDash val="solid"/>
            <a:round/>
            <a:headEnd len="sm" w="sm" type="none"/>
            <a:tailEnd len="lg" w="lg" type="stealth"/>
          </a:ln>
        </p:spPr>
      </p:cxnSp>
      <p:cxnSp>
        <p:nvCxnSpPr>
          <p:cNvPr id="336" name="Google Shape;336;p23"/>
          <p:cNvCxnSpPr/>
          <p:nvPr/>
        </p:nvCxnSpPr>
        <p:spPr>
          <a:xfrm>
            <a:off x="3063240" y="5105400"/>
            <a:ext cx="365760" cy="0"/>
          </a:xfrm>
          <a:prstGeom prst="straightConnector1">
            <a:avLst/>
          </a:prstGeom>
          <a:noFill/>
          <a:ln cap="flat" cmpd="sng" w="25400">
            <a:solidFill>
              <a:srgbClr val="E36C09"/>
            </a:solidFill>
            <a:prstDash val="solid"/>
            <a:round/>
            <a:headEnd len="sm" w="sm" type="none"/>
            <a:tailEnd len="lg" w="lg" type="stealth"/>
          </a:ln>
        </p:spPr>
      </p:cxnSp>
      <p:cxnSp>
        <p:nvCxnSpPr>
          <p:cNvPr id="337" name="Google Shape;337;p23"/>
          <p:cNvCxnSpPr/>
          <p:nvPr/>
        </p:nvCxnSpPr>
        <p:spPr>
          <a:xfrm>
            <a:off x="3063240" y="5715000"/>
            <a:ext cx="365760" cy="0"/>
          </a:xfrm>
          <a:prstGeom prst="straightConnector1">
            <a:avLst/>
          </a:prstGeom>
          <a:noFill/>
          <a:ln cap="flat" cmpd="sng" w="25400">
            <a:solidFill>
              <a:srgbClr val="E36C09"/>
            </a:solidFill>
            <a:prstDash val="solid"/>
            <a:round/>
            <a:headEnd len="sm" w="sm" type="none"/>
            <a:tailEnd len="lg" w="lg" type="stealth"/>
          </a:ln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4"/>
          <p:cNvSpPr txBox="1"/>
          <p:nvPr>
            <p:ph idx="1" type="body"/>
          </p:nvPr>
        </p:nvSpPr>
        <p:spPr>
          <a:xfrm>
            <a:off x="457200" y="1676400"/>
            <a:ext cx="8077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Conditional Expressions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An </a:t>
            </a:r>
            <a:r>
              <a:rPr b="1" i="1" lang="en-US" sz="2400">
                <a:solidFill>
                  <a:srgbClr val="E36C09"/>
                </a:solidFill>
              </a:rPr>
              <a:t>if-elif-else</a:t>
            </a:r>
            <a:r>
              <a:rPr lang="en-US" sz="2400"/>
              <a:t> </a:t>
            </a:r>
            <a:endParaRPr sz="2000"/>
          </a:p>
        </p:txBody>
      </p:sp>
      <p:sp>
        <p:nvSpPr>
          <p:cNvPr id="343" name="Google Shape;343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344" name="Google Shape;344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45" name="Google Shape;345;p24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346" name="Google Shape;346;p2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7" name="Google Shape;347;p24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348" name="Google Shape;348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86400" y="1409700"/>
            <a:ext cx="2667000" cy="5079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2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68009" y="3048000"/>
            <a:ext cx="3384991" cy="2480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5"/>
          <p:cNvSpPr txBox="1"/>
          <p:nvPr>
            <p:ph idx="1" type="body"/>
          </p:nvPr>
        </p:nvSpPr>
        <p:spPr>
          <a:xfrm>
            <a:off x="457200" y="1981200"/>
            <a:ext cx="80772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Conditional Expressions</a:t>
            </a:r>
            <a:endParaRPr/>
          </a:p>
          <a:p>
            <a:pPr indent="0" lvl="0" marL="0" rtl="0" algn="ctr">
              <a:lnSpc>
                <a:spcPct val="12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and </a:t>
            </a:r>
            <a:endParaRPr/>
          </a:p>
          <a:p>
            <a:pPr indent="0" lvl="0" marL="0" rtl="0" algn="ctr">
              <a:lnSpc>
                <a:spcPct val="12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Boolean Logic</a:t>
            </a:r>
            <a:endParaRPr b="1" i="1" sz="2800">
              <a:solidFill>
                <a:srgbClr val="E36C09"/>
              </a:solidFill>
            </a:endParaRPr>
          </a:p>
        </p:txBody>
      </p:sp>
      <p:sp>
        <p:nvSpPr>
          <p:cNvPr id="355" name="Google Shape;355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356" name="Google Shape;356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57" name="Google Shape;357;p25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358" name="Google Shape;358;p2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9" name="Google Shape;359;p25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26"/>
          <p:cNvSpPr txBox="1"/>
          <p:nvPr>
            <p:ph idx="1" type="body"/>
          </p:nvPr>
        </p:nvSpPr>
        <p:spPr>
          <a:xfrm>
            <a:off x="457200" y="1676400"/>
            <a:ext cx="80772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Conditional Expressions - Comparing strings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Use the </a:t>
            </a:r>
            <a:r>
              <a:rPr b="1" i="1" lang="en-US" sz="2400">
                <a:solidFill>
                  <a:srgbClr val="E36C09"/>
                </a:solidFill>
              </a:rPr>
              <a:t>equivalence operator</a:t>
            </a:r>
            <a:endParaRPr/>
          </a:p>
        </p:txBody>
      </p:sp>
      <p:sp>
        <p:nvSpPr>
          <p:cNvPr id="365" name="Google Shape;365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366" name="Google Shape;366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67" name="Google Shape;367;p26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368" name="Google Shape;368;p2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9" name="Google Shape;369;p26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370" name="Google Shape;370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60547" y="3067050"/>
            <a:ext cx="3070505" cy="24955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1" name="Google Shape;371;p26"/>
          <p:cNvCxnSpPr/>
          <p:nvPr/>
        </p:nvCxnSpPr>
        <p:spPr>
          <a:xfrm flipH="1">
            <a:off x="4133249" y="3448050"/>
            <a:ext cx="1048351" cy="571500"/>
          </a:xfrm>
          <a:prstGeom prst="straightConnector1">
            <a:avLst/>
          </a:prstGeom>
          <a:noFill/>
          <a:ln cap="flat" cmpd="sng" w="25400">
            <a:solidFill>
              <a:srgbClr val="E36C09"/>
            </a:solidFill>
            <a:prstDash val="solid"/>
            <a:round/>
            <a:headEnd len="sm" w="sm" type="none"/>
            <a:tailEnd len="lg" w="lg" type="stealth"/>
          </a:ln>
        </p:spPr>
      </p:cxnSp>
      <p:sp>
        <p:nvSpPr>
          <p:cNvPr id="372" name="Google Shape;372;p26"/>
          <p:cNvSpPr txBox="1"/>
          <p:nvPr/>
        </p:nvSpPr>
        <p:spPr>
          <a:xfrm>
            <a:off x="5191125" y="3278743"/>
            <a:ext cx="212859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tests for equivalence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27"/>
          <p:cNvSpPr txBox="1"/>
          <p:nvPr>
            <p:ph idx="1" type="body"/>
          </p:nvPr>
        </p:nvSpPr>
        <p:spPr>
          <a:xfrm>
            <a:off x="457200" y="1676400"/>
            <a:ext cx="80772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Conditional Expressions – Comparing Strings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/>
              <a:t>Compared using the ASCII representation</a:t>
            </a:r>
            <a:endParaRPr b="1" i="1" sz="2600">
              <a:solidFill>
                <a:srgbClr val="E36C09"/>
              </a:solidFill>
            </a:endParaRPr>
          </a:p>
        </p:txBody>
      </p:sp>
      <p:sp>
        <p:nvSpPr>
          <p:cNvPr id="378" name="Google Shape;378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379" name="Google Shape;379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80" name="Google Shape;380;p27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381" name="Google Shape;381;p2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2" name="Google Shape;382;p27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383" name="Google Shape;383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91986" y="3124200"/>
            <a:ext cx="2607627" cy="2832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28"/>
          <p:cNvSpPr txBox="1"/>
          <p:nvPr>
            <p:ph idx="1" type="body"/>
          </p:nvPr>
        </p:nvSpPr>
        <p:spPr>
          <a:xfrm>
            <a:off x="457200" y="1676400"/>
            <a:ext cx="80772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Compound Boolean Expressions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Multiple conditions can be combined using the ‘and’ and ‘or’ Logical Operators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For an expression to be true: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Logical </a:t>
            </a:r>
            <a:r>
              <a:rPr b="1" i="1" lang="en-US" sz="2200">
                <a:solidFill>
                  <a:srgbClr val="E36C09"/>
                </a:solidFill>
              </a:rPr>
              <a:t>and</a:t>
            </a:r>
            <a:r>
              <a:rPr lang="en-US" sz="2200"/>
              <a:t>, both conditions must be true 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Logical </a:t>
            </a:r>
            <a:r>
              <a:rPr b="1" i="1" lang="en-US" sz="2200">
                <a:solidFill>
                  <a:srgbClr val="E36C09"/>
                </a:solidFill>
              </a:rPr>
              <a:t>or</a:t>
            </a:r>
            <a:r>
              <a:rPr lang="en-US" sz="2200"/>
              <a:t>, either condition must be true</a:t>
            </a:r>
            <a:endParaRPr/>
          </a:p>
          <a:p>
            <a:pPr indent="-88900" lvl="2" marL="114300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Logical </a:t>
            </a:r>
            <a:r>
              <a:rPr b="1" i="1" lang="en-US" sz="2400">
                <a:solidFill>
                  <a:srgbClr val="E36C09"/>
                </a:solidFill>
              </a:rPr>
              <a:t>not</a:t>
            </a:r>
            <a:r>
              <a:rPr lang="en-US" sz="2400"/>
              <a:t> operator negates the result</a:t>
            </a:r>
            <a:endParaRPr/>
          </a:p>
          <a:p>
            <a:pPr indent="-158750" lvl="1" marL="74295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i="1" sz="2000">
              <a:solidFill>
                <a:srgbClr val="E36C09"/>
              </a:solidFill>
            </a:endParaRPr>
          </a:p>
        </p:txBody>
      </p:sp>
      <p:sp>
        <p:nvSpPr>
          <p:cNvPr id="389" name="Google Shape;389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390" name="Google Shape;390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91" name="Google Shape;391;p28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392" name="Google Shape;392;p2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3" name="Google Shape;393;p28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29"/>
          <p:cNvSpPr txBox="1"/>
          <p:nvPr>
            <p:ph idx="1" type="body"/>
          </p:nvPr>
        </p:nvSpPr>
        <p:spPr>
          <a:xfrm>
            <a:off x="457200" y="1676400"/>
            <a:ext cx="8077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Logical </a:t>
            </a:r>
            <a:r>
              <a:rPr b="1" i="1" lang="en-US" sz="2800">
                <a:solidFill>
                  <a:srgbClr val="E36C09"/>
                </a:solidFill>
              </a:rPr>
              <a:t>and</a:t>
            </a:r>
            <a:r>
              <a:rPr lang="en-US" sz="2800"/>
              <a:t> operator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Both conditions must be true for the expression to be true </a:t>
            </a:r>
            <a:endParaRPr/>
          </a:p>
          <a:p>
            <a:pPr indent="-158750" lvl="1" marL="74295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i="1" sz="2000">
              <a:solidFill>
                <a:srgbClr val="E36C09"/>
              </a:solidFill>
            </a:endParaRPr>
          </a:p>
        </p:txBody>
      </p:sp>
      <p:sp>
        <p:nvSpPr>
          <p:cNvPr id="399" name="Google Shape;399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400" name="Google Shape;400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01" name="Google Shape;401;p29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402" name="Google Shape;402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03" name="Google Shape;403;p29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404" name="Google Shape;404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06351" y="3200400"/>
            <a:ext cx="4378897" cy="2286000"/>
          </a:xfrm>
          <a:prstGeom prst="rect">
            <a:avLst/>
          </a:prstGeom>
          <a:noFill/>
          <a:ln cap="flat" cmpd="sng" w="9525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/>
          <p:nvPr>
            <p:ph idx="1" type="body"/>
          </p:nvPr>
        </p:nvSpPr>
        <p:spPr>
          <a:xfrm>
            <a:off x="457200" y="1828800"/>
            <a:ext cx="80772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Decision (Control) Structures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Conditional statements provide multiple paths through a program based on the status of </a:t>
            </a:r>
            <a:r>
              <a:rPr b="1" i="1" lang="en-US" sz="2400">
                <a:solidFill>
                  <a:srgbClr val="E36C09"/>
                </a:solidFill>
              </a:rPr>
              <a:t>Boolean</a:t>
            </a:r>
            <a:r>
              <a:rPr lang="en-US" sz="2400">
                <a:solidFill>
                  <a:srgbClr val="E36C09"/>
                </a:solidFill>
              </a:rPr>
              <a:t> </a:t>
            </a:r>
            <a:r>
              <a:rPr lang="en-US" sz="2400"/>
              <a:t>(true or false) conditions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If the condition is true, then a statement or statements are executed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Otherwise they are not executed</a:t>
            </a:r>
            <a:endParaRPr/>
          </a:p>
        </p:txBody>
      </p:sp>
      <p:sp>
        <p:nvSpPr>
          <p:cNvPr id="107" name="Google Shape;107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108" name="Google Shape;108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09" name="Google Shape;109;p3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110" name="Google Shape;110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3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sp>
        <p:nvSpPr>
          <p:cNvPr id="112" name="Google Shape;112;p3"/>
          <p:cNvSpPr txBox="1"/>
          <p:nvPr/>
        </p:nvSpPr>
        <p:spPr>
          <a:xfrm>
            <a:off x="762000" y="5663624"/>
            <a:ext cx="7467600" cy="492443"/>
          </a:xfrm>
          <a:prstGeom prst="rect">
            <a:avLst/>
          </a:prstGeom>
          <a:noFill/>
          <a:ln cap="flat" cmpd="sng" w="28575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1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program path is based on a True or False condition</a:t>
            </a:r>
            <a:endParaRPr b="0" i="1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30"/>
          <p:cNvSpPr txBox="1"/>
          <p:nvPr>
            <p:ph idx="1" type="body"/>
          </p:nvPr>
        </p:nvSpPr>
        <p:spPr>
          <a:xfrm>
            <a:off x="457200" y="1676400"/>
            <a:ext cx="80772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Logical </a:t>
            </a:r>
            <a:r>
              <a:rPr b="1" i="1" lang="en-US" sz="2800">
                <a:solidFill>
                  <a:srgbClr val="E36C09"/>
                </a:solidFill>
              </a:rPr>
              <a:t>and</a:t>
            </a:r>
            <a:r>
              <a:rPr lang="en-US" sz="2800"/>
              <a:t> operator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Both conditions must be true for the expression to be true</a:t>
            </a:r>
            <a:endParaRPr/>
          </a:p>
          <a:p>
            <a:pPr indent="-158750" lvl="1" marL="74295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i="1" sz="2000">
              <a:solidFill>
                <a:srgbClr val="E36C09"/>
              </a:solidFill>
            </a:endParaRPr>
          </a:p>
        </p:txBody>
      </p:sp>
      <p:sp>
        <p:nvSpPr>
          <p:cNvPr id="410" name="Google Shape;410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411" name="Google Shape;411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12" name="Google Shape;412;p30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413" name="Google Shape;413;p3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14" name="Google Shape;414;p30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415" name="Google Shape;415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70612" y="3268980"/>
            <a:ext cx="4650376" cy="1188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31"/>
          <p:cNvSpPr txBox="1"/>
          <p:nvPr>
            <p:ph idx="1" type="body"/>
          </p:nvPr>
        </p:nvSpPr>
        <p:spPr>
          <a:xfrm>
            <a:off x="457200" y="1676400"/>
            <a:ext cx="8077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Logical </a:t>
            </a:r>
            <a:r>
              <a:rPr b="1" i="1" lang="en-US" sz="2800">
                <a:solidFill>
                  <a:srgbClr val="E36C09"/>
                </a:solidFill>
              </a:rPr>
              <a:t>and</a:t>
            </a:r>
            <a:r>
              <a:rPr lang="en-US" sz="2800"/>
              <a:t> operator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Testing within a range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Useful for input validation </a:t>
            </a:r>
            <a:endParaRPr/>
          </a:p>
          <a:p>
            <a:pPr indent="-158750" lvl="1" marL="74295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i="1" sz="2000">
              <a:solidFill>
                <a:srgbClr val="E36C09"/>
              </a:solidFill>
            </a:endParaRPr>
          </a:p>
        </p:txBody>
      </p:sp>
      <p:sp>
        <p:nvSpPr>
          <p:cNvPr id="421" name="Google Shape;421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422" name="Google Shape;422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23" name="Google Shape;423;p31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424" name="Google Shape;424;p3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25" name="Google Shape;425;p31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sp>
        <p:nvSpPr>
          <p:cNvPr id="426" name="Google Shape;426;p31"/>
          <p:cNvSpPr txBox="1"/>
          <p:nvPr/>
        </p:nvSpPr>
        <p:spPr>
          <a:xfrm>
            <a:off x="762000" y="5663624"/>
            <a:ext cx="7467600" cy="492443"/>
          </a:xfrm>
          <a:prstGeom prst="rect">
            <a:avLst/>
          </a:prstGeom>
          <a:noFill/>
          <a:ln cap="flat" cmpd="sng" w="28575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1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Validating input within a range of numbers</a:t>
            </a:r>
            <a:endParaRPr b="0" i="1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27" name="Google Shape;427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6968" y="3398520"/>
            <a:ext cx="7577664" cy="1097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32"/>
          <p:cNvSpPr txBox="1"/>
          <p:nvPr>
            <p:ph idx="1" type="body"/>
          </p:nvPr>
        </p:nvSpPr>
        <p:spPr>
          <a:xfrm>
            <a:off x="457200" y="1676400"/>
            <a:ext cx="8077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Compound Boolean Expressions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The Theater example continued:</a:t>
            </a:r>
            <a:r>
              <a:rPr lang="en-US"/>
              <a:t> </a:t>
            </a:r>
            <a:endParaRPr/>
          </a:p>
          <a:p>
            <a:pPr indent="-168275" lvl="1" marL="742950" rtl="0" algn="l">
              <a:lnSpc>
                <a:spcPct val="12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i="1" sz="2000">
              <a:solidFill>
                <a:srgbClr val="E36C09"/>
              </a:solidFill>
            </a:endParaRPr>
          </a:p>
        </p:txBody>
      </p:sp>
      <p:sp>
        <p:nvSpPr>
          <p:cNvPr id="433" name="Google Shape;433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434" name="Google Shape;434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35" name="Google Shape;435;p32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436" name="Google Shape;436;p3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37" name="Google Shape;437;p32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438" name="Google Shape;438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11270" y="2847974"/>
            <a:ext cx="3969060" cy="1495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p3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0908" y="4434840"/>
            <a:ext cx="8069784" cy="822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33"/>
          <p:cNvSpPr txBox="1"/>
          <p:nvPr>
            <p:ph idx="1" type="body"/>
          </p:nvPr>
        </p:nvSpPr>
        <p:spPr>
          <a:xfrm>
            <a:off x="457200" y="1676400"/>
            <a:ext cx="80772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Logical </a:t>
            </a:r>
            <a:r>
              <a:rPr b="1" i="1" lang="en-US" sz="2800">
                <a:solidFill>
                  <a:srgbClr val="E36C09"/>
                </a:solidFill>
              </a:rPr>
              <a:t>or</a:t>
            </a:r>
            <a:r>
              <a:rPr lang="en-US" sz="2800"/>
              <a:t> operator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If either condition is true, the expression is true </a:t>
            </a:r>
            <a:endParaRPr/>
          </a:p>
          <a:p>
            <a:pPr indent="-158750" lvl="1" marL="74295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i="1" sz="2000">
              <a:solidFill>
                <a:srgbClr val="E36C09"/>
              </a:solidFill>
            </a:endParaRPr>
          </a:p>
        </p:txBody>
      </p:sp>
      <p:sp>
        <p:nvSpPr>
          <p:cNvPr id="445" name="Google Shape;445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446" name="Google Shape;446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47" name="Google Shape;447;p33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448" name="Google Shape;448;p3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49" name="Google Shape;449;p33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450" name="Google Shape;450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05914" y="3048000"/>
            <a:ext cx="4379772" cy="2286000"/>
          </a:xfrm>
          <a:prstGeom prst="rect">
            <a:avLst/>
          </a:prstGeom>
          <a:noFill/>
          <a:ln cap="flat" cmpd="sng" w="9525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34"/>
          <p:cNvSpPr txBox="1"/>
          <p:nvPr>
            <p:ph idx="1" type="body"/>
          </p:nvPr>
        </p:nvSpPr>
        <p:spPr>
          <a:xfrm>
            <a:off x="457200" y="1676400"/>
            <a:ext cx="80772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Logical </a:t>
            </a:r>
            <a:r>
              <a:rPr b="1" i="1" lang="en-US" sz="2800">
                <a:solidFill>
                  <a:srgbClr val="E36C09"/>
                </a:solidFill>
              </a:rPr>
              <a:t>or</a:t>
            </a:r>
            <a:r>
              <a:rPr lang="en-US" sz="2800"/>
              <a:t> operator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If either condition is true, the expression is true </a:t>
            </a:r>
            <a:endParaRPr/>
          </a:p>
          <a:p>
            <a:pPr indent="-158750" lvl="1" marL="74295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i="1" sz="2000">
              <a:solidFill>
                <a:srgbClr val="E36C09"/>
              </a:solidFill>
            </a:endParaRPr>
          </a:p>
        </p:txBody>
      </p:sp>
      <p:sp>
        <p:nvSpPr>
          <p:cNvPr id="456" name="Google Shape;456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457" name="Google Shape;457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58" name="Google Shape;458;p34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459" name="Google Shape;459;p3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60" name="Google Shape;460;p34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461" name="Google Shape;461;p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30636" y="3053715"/>
            <a:ext cx="4130327" cy="1280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35"/>
          <p:cNvSpPr txBox="1"/>
          <p:nvPr>
            <p:ph idx="1" type="body"/>
          </p:nvPr>
        </p:nvSpPr>
        <p:spPr>
          <a:xfrm>
            <a:off x="457200" y="1676400"/>
            <a:ext cx="8077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Logical </a:t>
            </a:r>
            <a:r>
              <a:rPr b="1" i="1" lang="en-US" sz="2800">
                <a:solidFill>
                  <a:srgbClr val="E36C09"/>
                </a:solidFill>
              </a:rPr>
              <a:t>or</a:t>
            </a:r>
            <a:r>
              <a:rPr lang="en-US" sz="2800"/>
              <a:t> operator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Testing a range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Useful for input validation </a:t>
            </a:r>
            <a:endParaRPr/>
          </a:p>
          <a:p>
            <a:pPr indent="-158750" lvl="1" marL="74295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i="1" sz="2000">
              <a:solidFill>
                <a:srgbClr val="E36C09"/>
              </a:solidFill>
            </a:endParaRPr>
          </a:p>
        </p:txBody>
      </p:sp>
      <p:sp>
        <p:nvSpPr>
          <p:cNvPr id="467" name="Google Shape;467;p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468" name="Google Shape;468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69" name="Google Shape;469;p35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470" name="Google Shape;470;p3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71" name="Google Shape;471;p35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472" name="Google Shape;472;p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2000" y="3505200"/>
            <a:ext cx="7596773" cy="1188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36"/>
          <p:cNvSpPr txBox="1"/>
          <p:nvPr>
            <p:ph idx="1" type="body"/>
          </p:nvPr>
        </p:nvSpPr>
        <p:spPr>
          <a:xfrm>
            <a:off x="457200" y="1676400"/>
            <a:ext cx="80772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Computers use what is called </a:t>
            </a:r>
            <a:r>
              <a:rPr b="1" i="1" lang="en-US" sz="2800">
                <a:solidFill>
                  <a:srgbClr val="E36C09"/>
                </a:solidFill>
              </a:rPr>
              <a:t>short-circuit evaluation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For a Logical “and” to be true, both sides of the compound condition must be true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If the left side is false, then the right side is not evaluated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It wouldn’t matter if the right side were true since the expression is already false</a:t>
            </a:r>
            <a:endParaRPr/>
          </a:p>
          <a:p>
            <a:pPr indent="-158750" lvl="1" marL="74295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i="1" sz="2000">
              <a:solidFill>
                <a:srgbClr val="E36C09"/>
              </a:solidFill>
            </a:endParaRPr>
          </a:p>
        </p:txBody>
      </p:sp>
      <p:sp>
        <p:nvSpPr>
          <p:cNvPr id="478" name="Google Shape;478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479" name="Google Shape;479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80" name="Google Shape;480;p36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481" name="Google Shape;481;p3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82" name="Google Shape;482;p36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6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37"/>
          <p:cNvSpPr txBox="1"/>
          <p:nvPr>
            <p:ph idx="1" type="body"/>
          </p:nvPr>
        </p:nvSpPr>
        <p:spPr>
          <a:xfrm>
            <a:off x="457200" y="1676400"/>
            <a:ext cx="80772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Computers use what is called </a:t>
            </a:r>
            <a:r>
              <a:rPr b="1" i="1" lang="en-US" sz="2800">
                <a:solidFill>
                  <a:srgbClr val="E36C09"/>
                </a:solidFill>
              </a:rPr>
              <a:t>short-circuit evaluation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For a Logical “or” to be true, either side of the compound condition can be true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If the left side of the compound condition is true, the right side is not evaluated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It wouldn’t matter whether the right side is true or false since the expression is already true </a:t>
            </a:r>
            <a:endParaRPr/>
          </a:p>
          <a:p>
            <a:pPr indent="-158750" lvl="1" marL="74295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i="1" sz="2000">
              <a:solidFill>
                <a:srgbClr val="E36C09"/>
              </a:solidFill>
            </a:endParaRPr>
          </a:p>
        </p:txBody>
      </p:sp>
      <p:sp>
        <p:nvSpPr>
          <p:cNvPr id="488" name="Google Shape;488;p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489" name="Google Shape;489;p3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90" name="Google Shape;490;p37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491" name="Google Shape;491;p3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92" name="Google Shape;492;p37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38"/>
          <p:cNvSpPr txBox="1"/>
          <p:nvPr>
            <p:ph idx="1" type="body"/>
          </p:nvPr>
        </p:nvSpPr>
        <p:spPr>
          <a:xfrm>
            <a:off x="457200" y="1676400"/>
            <a:ext cx="80772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Common Logic Errors</a:t>
            </a:r>
            <a:endParaRPr b="1" i="1">
              <a:solidFill>
                <a:srgbClr val="E36C09"/>
              </a:solidFill>
            </a:endParaRPr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Conditional statements require careful consideration</a:t>
            </a:r>
            <a:endParaRPr/>
          </a:p>
          <a:p>
            <a:pPr indent="-158750" lvl="1" marL="74295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i="1" sz="2000">
              <a:solidFill>
                <a:srgbClr val="E36C09"/>
              </a:solidFill>
            </a:endParaRPr>
          </a:p>
        </p:txBody>
      </p:sp>
      <p:sp>
        <p:nvSpPr>
          <p:cNvPr id="498" name="Google Shape;498;p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499" name="Google Shape;499;p3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00" name="Google Shape;500;p38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501" name="Google Shape;501;p3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02" name="Google Shape;502;p38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503" name="Google Shape;503;p3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62232" y="2971800"/>
            <a:ext cx="6267135" cy="2926080"/>
          </a:xfrm>
          <a:prstGeom prst="rect">
            <a:avLst/>
          </a:prstGeom>
          <a:noFill/>
          <a:ln cap="flat" cmpd="sng" w="9525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39"/>
          <p:cNvSpPr txBox="1"/>
          <p:nvPr>
            <p:ph idx="1" type="body"/>
          </p:nvPr>
        </p:nvSpPr>
        <p:spPr>
          <a:xfrm>
            <a:off x="457200" y="1676400"/>
            <a:ext cx="8077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Logical </a:t>
            </a:r>
            <a:r>
              <a:rPr b="1" i="1" lang="en-US" sz="2800">
                <a:solidFill>
                  <a:srgbClr val="E36C09"/>
                </a:solidFill>
              </a:rPr>
              <a:t>not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Returns the reverse of the condition</a:t>
            </a:r>
            <a:endParaRPr/>
          </a:p>
          <a:p>
            <a:pPr indent="-76200" lvl="2" marL="114300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76200" lvl="2" marL="114300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76200" lvl="2" marL="114300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76200" lvl="2" marL="114300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Often cause confusion and hard-to-find bugs</a:t>
            </a:r>
            <a:endParaRPr b="1" i="1" sz="2000">
              <a:solidFill>
                <a:srgbClr val="E36C09"/>
              </a:solidFill>
            </a:endParaRPr>
          </a:p>
        </p:txBody>
      </p:sp>
      <p:sp>
        <p:nvSpPr>
          <p:cNvPr id="509" name="Google Shape;509;p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510" name="Google Shape;510;p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11" name="Google Shape;511;p39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512" name="Google Shape;512;p3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13" name="Google Shape;513;p39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514" name="Google Shape;514;p3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88576" y="2895600"/>
            <a:ext cx="2214448" cy="1373430"/>
          </a:xfrm>
          <a:prstGeom prst="rect">
            <a:avLst/>
          </a:prstGeom>
          <a:noFill/>
          <a:ln cap="flat" cmpd="sng" w="9525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15" name="Google Shape;515;p3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119051" y="5257800"/>
            <a:ext cx="2753497" cy="53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 txBox="1"/>
          <p:nvPr>
            <p:ph idx="1" type="body"/>
          </p:nvPr>
        </p:nvSpPr>
        <p:spPr>
          <a:xfrm>
            <a:off x="457200" y="1828800"/>
            <a:ext cx="8077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Example:</a:t>
            </a:r>
            <a:endParaRPr/>
          </a:p>
          <a:p>
            <a:pPr indent="-285750" lvl="1" marL="742950" rtl="0" algn="l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A Theater has seating for 400 participants</a:t>
            </a:r>
            <a:endParaRPr/>
          </a:p>
          <a:p>
            <a:pPr indent="-285750" lvl="1" marL="742950" rtl="0" algn="l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Once the Theater has sold 400 tickets, the show has been sold out</a:t>
            </a:r>
            <a:endParaRPr/>
          </a:p>
          <a:p>
            <a:pPr indent="-285750" lvl="1" marL="742950" rtl="0" algn="l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When this occurs, the Theater displays a “Sold Out” sign at the box office</a:t>
            </a:r>
            <a:endParaRPr/>
          </a:p>
          <a:p>
            <a:pPr indent="-111125" lvl="2" marL="1143000" rtl="0" algn="l"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	</a:t>
            </a:r>
            <a:r>
              <a:rPr lang="en-US" sz="2800"/>
              <a:t>	If 400 tickets have been sold</a:t>
            </a:r>
            <a:endParaRPr/>
          </a:p>
          <a:p>
            <a:pPr indent="0" lvl="0" marL="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800"/>
              <a:t>			Display the “Sold Out” sign</a:t>
            </a:r>
            <a:endParaRPr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11125" lvl="2" marL="1143000" rtl="0" algn="l"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000"/>
          </a:p>
        </p:txBody>
      </p:sp>
      <p:sp>
        <p:nvSpPr>
          <p:cNvPr id="118" name="Google Shape;118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119" name="Google Shape;119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20" name="Google Shape;120;p4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121" name="Google Shape;121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2" name="Google Shape;122;p4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sp>
        <p:nvSpPr>
          <p:cNvPr id="123" name="Google Shape;123;p4"/>
          <p:cNvSpPr txBox="1"/>
          <p:nvPr/>
        </p:nvSpPr>
        <p:spPr>
          <a:xfrm>
            <a:off x="6652823" y="4170275"/>
            <a:ext cx="1557600" cy="1785600"/>
          </a:xfrm>
          <a:prstGeom prst="rect">
            <a:avLst/>
          </a:prstGeom>
          <a:blipFill rotWithShape="1">
            <a:blip r:embed="rId4">
              <a:alphaModFix/>
            </a:blip>
            <a:tile algn="tl" flip="none" tx="0" sx="100000" ty="0" sy="100000"/>
          </a:blipFill>
          <a:ln cap="flat" cmpd="sng" w="28575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City Theater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Sorry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Sold Out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40"/>
          <p:cNvSpPr txBox="1"/>
          <p:nvPr>
            <p:ph idx="1" type="body"/>
          </p:nvPr>
        </p:nvSpPr>
        <p:spPr>
          <a:xfrm>
            <a:off x="457200" y="1676400"/>
            <a:ext cx="80772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Compound Boolean Expressions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Logical </a:t>
            </a:r>
            <a:r>
              <a:rPr b="1" i="1" lang="en-US" sz="2400">
                <a:solidFill>
                  <a:srgbClr val="E36C09"/>
                </a:solidFill>
              </a:rPr>
              <a:t>not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Often easier to reverse the logic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De Morgan’s Law provides two forms: one for negation of an “and” expression and one for an “or” expression</a:t>
            </a:r>
            <a:endParaRPr/>
          </a:p>
        </p:txBody>
      </p:sp>
      <p:sp>
        <p:nvSpPr>
          <p:cNvPr id="521" name="Google Shape;521;p4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522" name="Google Shape;522;p4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23" name="Google Shape;523;p40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524" name="Google Shape;524;p4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25" name="Google Shape;525;p40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sp>
        <p:nvSpPr>
          <p:cNvPr id="526" name="Google Shape;526;p40"/>
          <p:cNvSpPr txBox="1"/>
          <p:nvPr/>
        </p:nvSpPr>
        <p:spPr>
          <a:xfrm>
            <a:off x="2406125" y="4396084"/>
            <a:ext cx="4179349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 (A and B)		!A or !B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 (A or B)		!A and !B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41"/>
          <p:cNvSpPr txBox="1"/>
          <p:nvPr>
            <p:ph idx="1" type="body"/>
          </p:nvPr>
        </p:nvSpPr>
        <p:spPr>
          <a:xfrm>
            <a:off x="457200" y="1676400"/>
            <a:ext cx="8077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Boolean Variables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the </a:t>
            </a:r>
            <a:r>
              <a:rPr b="1" i="1" lang="en-US" sz="2400">
                <a:solidFill>
                  <a:srgbClr val="E36C09"/>
                </a:solidFill>
              </a:rPr>
              <a:t>bool</a:t>
            </a:r>
            <a:r>
              <a:rPr lang="en-US" sz="2400">
                <a:solidFill>
                  <a:srgbClr val="E36C09"/>
                </a:solidFill>
              </a:rPr>
              <a:t> </a:t>
            </a:r>
            <a:r>
              <a:rPr lang="en-US" sz="2400"/>
              <a:t>data type in Python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Operates as true or false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Often used as flags or signals in code when something has occurred or a condition has been met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Can be used in conditional statements</a:t>
            </a:r>
            <a:endParaRPr/>
          </a:p>
        </p:txBody>
      </p:sp>
      <p:sp>
        <p:nvSpPr>
          <p:cNvPr id="532" name="Google Shape;532;p4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533" name="Google Shape;533;p4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34" name="Google Shape;534;p41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535" name="Google Shape;535;p4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36" name="Google Shape;536;p41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42"/>
          <p:cNvSpPr txBox="1"/>
          <p:nvPr>
            <p:ph idx="1" type="body"/>
          </p:nvPr>
        </p:nvSpPr>
        <p:spPr>
          <a:xfrm>
            <a:off x="457200" y="1676400"/>
            <a:ext cx="80772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Boolean Variables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The example below sets a Boolean variable to false, then changes it to true when enough tickets have been sold</a:t>
            </a:r>
            <a:endParaRPr/>
          </a:p>
        </p:txBody>
      </p:sp>
      <p:sp>
        <p:nvSpPr>
          <p:cNvPr id="542" name="Google Shape;542;p4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543" name="Google Shape;543;p4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44" name="Google Shape;544;p42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545" name="Google Shape;545;p4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46" name="Google Shape;546;p42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547" name="Google Shape;547;p4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81747" y="3352800"/>
            <a:ext cx="6028105" cy="2377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43"/>
          <p:cNvSpPr txBox="1"/>
          <p:nvPr>
            <p:ph idx="1" type="body"/>
          </p:nvPr>
        </p:nvSpPr>
        <p:spPr>
          <a:xfrm>
            <a:off x="457200" y="1676400"/>
            <a:ext cx="80772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Boolean Variables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The equivalence operator and true, is not required</a:t>
            </a:r>
            <a:endParaRPr sz="2400"/>
          </a:p>
          <a:p>
            <a:pPr indent="0" lvl="2" marL="91440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This:			if sold_out == True:</a:t>
            </a:r>
            <a:endParaRPr/>
          </a:p>
          <a:p>
            <a:pPr indent="0" lvl="1" marL="45720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	Is the same as:		if sold_out:</a:t>
            </a:r>
            <a:endParaRPr/>
          </a:p>
          <a:p>
            <a:pPr indent="0" lvl="1" marL="457200" rtl="0" algn="l">
              <a:lnSpc>
                <a:spcPct val="12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sz="1200"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The logic can also be reversed</a:t>
            </a:r>
            <a:endParaRPr/>
          </a:p>
          <a:p>
            <a:pPr indent="0" lvl="2" marL="91440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This:			if sold_out == False:</a:t>
            </a:r>
            <a:endParaRPr/>
          </a:p>
          <a:p>
            <a:pPr indent="0" lvl="1" marL="45720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	Is the same as:		if not sold_out:</a:t>
            </a:r>
            <a:endParaRPr sz="2000"/>
          </a:p>
          <a:p>
            <a:pPr indent="0" lvl="1" marL="45720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1" marL="45720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1" marL="45720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sp>
        <p:nvSpPr>
          <p:cNvPr id="553" name="Google Shape;553;p4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554" name="Google Shape;554;p4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55" name="Google Shape;555;p43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556" name="Google Shape;556;p4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57" name="Google Shape;557;p43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44"/>
          <p:cNvSpPr txBox="1"/>
          <p:nvPr>
            <p:ph idx="1" type="body"/>
          </p:nvPr>
        </p:nvSpPr>
        <p:spPr>
          <a:xfrm>
            <a:off x="457200" y="1676400"/>
            <a:ext cx="80772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600"/>
              <a:t>Common Errors</a:t>
            </a:r>
            <a:endParaRPr/>
          </a:p>
          <a:p>
            <a:pPr indent="-285781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3100"/>
              <a:t>Writing conditional expressions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600"/>
              <a:t>Always test around the threshold</a:t>
            </a:r>
            <a:endParaRPr/>
          </a:p>
          <a:p>
            <a:pPr indent="-167640" lvl="1" marL="742950" rtl="0" algn="l">
              <a:lnSpc>
                <a:spcPct val="12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100"/>
              <a:t>		if value &lt; 90		# excludes 90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100"/>
              <a:t>		if value &lt;= 90		# includes 90</a:t>
            </a:r>
            <a:endParaRPr/>
          </a:p>
          <a:p>
            <a:pPr indent="0" lvl="0" marL="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85781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3100"/>
              <a:t>Use two (2) equal signs to test for equivalence</a:t>
            </a:r>
            <a:endParaRPr/>
          </a:p>
          <a:p>
            <a:pPr indent="-18542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100"/>
              <a:t>		value = num		# assigns num to value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100"/>
              <a:t>		value == num		# tests for equivalence</a:t>
            </a:r>
            <a:endParaRPr sz="1800"/>
          </a:p>
        </p:txBody>
      </p:sp>
      <p:sp>
        <p:nvSpPr>
          <p:cNvPr id="563" name="Google Shape;563;p4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564" name="Google Shape;564;p4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65" name="Google Shape;565;p44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566" name="Google Shape;566;p4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7" name="Google Shape;567;p44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45"/>
          <p:cNvSpPr txBox="1"/>
          <p:nvPr>
            <p:ph idx="1" type="body"/>
          </p:nvPr>
        </p:nvSpPr>
        <p:spPr>
          <a:xfrm>
            <a:off x="457200" y="1676400"/>
            <a:ext cx="80772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Common Errors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Writing conditional expressions</a:t>
            </a:r>
            <a:endParaRPr/>
          </a:p>
        </p:txBody>
      </p:sp>
      <p:sp>
        <p:nvSpPr>
          <p:cNvPr id="573" name="Google Shape;573;p4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574" name="Google Shape;574;p4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75" name="Google Shape;575;p45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576" name="Google Shape;576;p4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77" name="Google Shape;577;p45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578" name="Google Shape;578;p4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93348" y="2838450"/>
            <a:ext cx="5804903" cy="2651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2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46"/>
          <p:cNvSpPr txBox="1"/>
          <p:nvPr>
            <p:ph idx="1" type="body"/>
          </p:nvPr>
        </p:nvSpPr>
        <p:spPr>
          <a:xfrm>
            <a:off x="457200" y="1676400"/>
            <a:ext cx="8077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Common Errors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Not indenting correctly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The interpreter relies on indentation to associate lines of code</a:t>
            </a:r>
            <a:endParaRPr/>
          </a:p>
        </p:txBody>
      </p:sp>
      <p:sp>
        <p:nvSpPr>
          <p:cNvPr id="584" name="Google Shape;584;p4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585" name="Google Shape;585;p4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86" name="Google Shape;586;p46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587" name="Google Shape;587;p4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8" name="Google Shape;588;p46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589" name="Google Shape;589;p4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85684" y="3429000"/>
            <a:ext cx="7020232" cy="1097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47"/>
          <p:cNvSpPr txBox="1"/>
          <p:nvPr>
            <p:ph idx="1" type="body"/>
          </p:nvPr>
        </p:nvSpPr>
        <p:spPr>
          <a:xfrm>
            <a:off x="457200" y="1676400"/>
            <a:ext cx="80772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300"/>
              <a:t>Programmer Choice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16666"/>
              <a:buChar char="–"/>
            </a:pPr>
            <a:r>
              <a:rPr lang="en-US"/>
              <a:t>Each of these accomplish the same thing</a:t>
            </a:r>
            <a:endParaRPr sz="2400"/>
          </a:p>
        </p:txBody>
      </p:sp>
      <p:sp>
        <p:nvSpPr>
          <p:cNvPr id="595" name="Google Shape;595;p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596" name="Google Shape;596;p4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97" name="Google Shape;597;p47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598" name="Google Shape;598;p4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9" name="Google Shape;599;p47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600" name="Google Shape;600;p4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79894" y="2819400"/>
            <a:ext cx="4431812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4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p48"/>
          <p:cNvSpPr txBox="1"/>
          <p:nvPr>
            <p:ph idx="1" type="body"/>
          </p:nvPr>
        </p:nvSpPr>
        <p:spPr>
          <a:xfrm>
            <a:off x="457200" y="1676400"/>
            <a:ext cx="80772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300"/>
              <a:t>Avoiding Common Errors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The interpreter will catch errors in syntax and grammar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Logic errors can only be avoided by careful implementation of the code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The best solution may be more deliberate and intentional than the use of complex statements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40000"/>
              <a:buChar char="–"/>
            </a:pPr>
            <a:r>
              <a:rPr lang="en-US"/>
              <a:t>It is also a fact that code is written once, but read many times, so readability is always a consideration</a:t>
            </a:r>
            <a:endParaRPr sz="2000"/>
          </a:p>
        </p:txBody>
      </p:sp>
      <p:sp>
        <p:nvSpPr>
          <p:cNvPr id="606" name="Google Shape;606;p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607" name="Google Shape;607;p4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608" name="Google Shape;608;p48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609" name="Google Shape;609;p4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10" name="Google Shape;610;p48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4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p49"/>
          <p:cNvSpPr txBox="1"/>
          <p:nvPr>
            <p:ph idx="1" type="body"/>
          </p:nvPr>
        </p:nvSpPr>
        <p:spPr>
          <a:xfrm>
            <a:off x="457200" y="3276600"/>
            <a:ext cx="8077200" cy="28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rPr i="1" lang="en-US" sz="3000">
                <a:latin typeface="Arial"/>
                <a:ea typeface="Arial"/>
                <a:cs typeface="Arial"/>
                <a:sym typeface="Arial"/>
              </a:rPr>
              <a:t>Chapter 4 Decisions and Boolean Logic</a:t>
            </a:r>
            <a:endParaRPr/>
          </a:p>
        </p:txBody>
      </p:sp>
      <p:sp>
        <p:nvSpPr>
          <p:cNvPr id="616" name="Google Shape;616;p4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617" name="Google Shape;617;p4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618" name="Google Shape;618;p49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619" name="Google Shape;619;p4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20" name="Google Shape;620;p49"/>
            <p:cNvSpPr txBox="1"/>
            <p:nvPr/>
          </p:nvSpPr>
          <p:spPr>
            <a:xfrm>
              <a:off x="1028376" y="952827"/>
              <a:ext cx="6303392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 txBox="1"/>
          <p:nvPr>
            <p:ph idx="1" type="body"/>
          </p:nvPr>
        </p:nvSpPr>
        <p:spPr>
          <a:xfrm>
            <a:off x="457200" y="1828800"/>
            <a:ext cx="80772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600"/>
              <a:t>Decision Structures</a:t>
            </a:r>
            <a:endParaRPr sz="3600"/>
          </a:p>
          <a:p>
            <a:pPr indent="-285750" lvl="1" marL="74295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Example: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800"/>
              <a:t>		If 400 tickets have been sold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800"/>
              <a:t>			Display the “Sold Out” sign</a:t>
            </a:r>
            <a:endParaRPr/>
          </a:p>
          <a:p>
            <a:pPr indent="-154940" lvl="0" marL="342900" rtl="0" algn="l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600"/>
              <a:t>The condition is tested (have 400 tickets been sold)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600"/>
              <a:t>If it is true, then the “Sold Out” sign is displayed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600"/>
              <a:t>If the condition is false and 400 tickets have not been sold, then the sign will not be displayed.</a:t>
            </a:r>
            <a:endParaRPr/>
          </a:p>
          <a:p>
            <a:pPr indent="-111125" lvl="2" marL="1143000" rtl="0" algn="l">
              <a:lnSpc>
                <a:spcPct val="12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000"/>
          </a:p>
        </p:txBody>
      </p:sp>
      <p:sp>
        <p:nvSpPr>
          <p:cNvPr id="129" name="Google Shape;12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130" name="Google Shape;13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31" name="Google Shape;131;p5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132" name="Google Shape;132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3" name="Google Shape;133;p5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"/>
          <p:cNvSpPr txBox="1"/>
          <p:nvPr>
            <p:ph idx="1" type="body"/>
          </p:nvPr>
        </p:nvSpPr>
        <p:spPr>
          <a:xfrm>
            <a:off x="457200" y="1828800"/>
            <a:ext cx="8077200" cy="32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Decision Structures</a:t>
            </a:r>
            <a:endParaRPr sz="2800"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Represented in flowcharts using diamonds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The different paths that the program can take are shown using lines from the corners of the diamond with arrows indicating the direction with text to indicate the result</a:t>
            </a:r>
            <a:endParaRPr/>
          </a:p>
        </p:txBody>
      </p:sp>
      <p:sp>
        <p:nvSpPr>
          <p:cNvPr id="139" name="Google Shape;139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140" name="Google Shape;140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41" name="Google Shape;141;p6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142" name="Google Shape;142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3" name="Google Shape;143;p6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144" name="Google Shape;144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92889" y="4114800"/>
            <a:ext cx="2605822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 txBox="1"/>
          <p:nvPr>
            <p:ph idx="1" type="body"/>
          </p:nvPr>
        </p:nvSpPr>
        <p:spPr>
          <a:xfrm>
            <a:off x="457200" y="1828799"/>
            <a:ext cx="8077200" cy="22590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Decision Structures</a:t>
            </a:r>
            <a:endParaRPr sz="2800"/>
          </a:p>
          <a:p>
            <a:pPr indent="-285750" lvl="1" marL="74295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/>
              <a:t>If the condition is true, then follow the path to display the sign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/>
              <a:t>Otherwise (if it is false), the program continues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/>
              <a:t>These paths are the </a:t>
            </a:r>
            <a:r>
              <a:rPr b="1" i="1" lang="en-US" sz="2200">
                <a:solidFill>
                  <a:srgbClr val="E36C09"/>
                </a:solidFill>
              </a:rPr>
              <a:t>Flow of Control</a:t>
            </a:r>
            <a:r>
              <a:rPr lang="en-US" sz="2200">
                <a:solidFill>
                  <a:srgbClr val="E36C09"/>
                </a:solidFill>
              </a:rPr>
              <a:t> </a:t>
            </a:r>
            <a:r>
              <a:rPr lang="en-US" sz="2200"/>
              <a:t>or </a:t>
            </a:r>
            <a:r>
              <a:rPr b="1" i="1" lang="en-US" sz="2200">
                <a:solidFill>
                  <a:srgbClr val="E36C09"/>
                </a:solidFill>
              </a:rPr>
              <a:t>Order of Operations</a:t>
            </a:r>
            <a:endParaRPr sz="2200"/>
          </a:p>
          <a:p>
            <a:pPr indent="-158750" lvl="1" marL="74295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sp>
        <p:nvSpPr>
          <p:cNvPr id="150" name="Google Shape;150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151" name="Google Shape;151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52" name="Google Shape;152;p7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153" name="Google Shape;153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4" name="Google Shape;154;p7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155" name="Google Shape;155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19166" y="3810001"/>
            <a:ext cx="2953267" cy="259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8"/>
          <p:cNvSpPr txBox="1"/>
          <p:nvPr>
            <p:ph idx="1" type="body"/>
          </p:nvPr>
        </p:nvSpPr>
        <p:spPr>
          <a:xfrm>
            <a:off x="457200" y="1828800"/>
            <a:ext cx="8077200" cy="25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The ‘if’ statement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/>
              <a:t>The conditional statement begins with the word </a:t>
            </a:r>
            <a:r>
              <a:rPr i="1" lang="en-US" sz="2400"/>
              <a:t>if</a:t>
            </a:r>
            <a:r>
              <a:rPr lang="en-US" sz="2400"/>
              <a:t>, followed by the condition, and ends with a colon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/>
              <a:t>This is often referred to as the “if clause”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/>
              <a:t>The statement to be executed based upon the condition is below the condition and indented (one tab space)</a:t>
            </a:r>
            <a:endParaRPr sz="2000"/>
          </a:p>
        </p:txBody>
      </p:sp>
      <p:sp>
        <p:nvSpPr>
          <p:cNvPr id="161" name="Google Shape;161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162" name="Google Shape;162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63" name="Google Shape;163;p8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164" name="Google Shape;164;p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5" name="Google Shape;165;p8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166" name="Google Shape;166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84339" y="4572000"/>
            <a:ext cx="2422922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9"/>
          <p:cNvSpPr txBox="1"/>
          <p:nvPr>
            <p:ph idx="1" type="body"/>
          </p:nvPr>
        </p:nvSpPr>
        <p:spPr>
          <a:xfrm>
            <a:off x="457200" y="1828800"/>
            <a:ext cx="8077200" cy="23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The ‘if’ statement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/>
              <a:t>The interpreter associates the indented statement with the condition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/>
              <a:t>If the condition is true, the statement will be executed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/>
              <a:t>If the condition is false, then the statement will be skipped</a:t>
            </a:r>
            <a:endParaRPr/>
          </a:p>
        </p:txBody>
      </p:sp>
      <p:sp>
        <p:nvSpPr>
          <p:cNvPr id="172" name="Google Shape;17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173" name="Google Shape;17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74" name="Google Shape;174;p9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175" name="Google Shape;175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6" name="Google Shape;176;p9"/>
            <p:cNvSpPr txBox="1"/>
            <p:nvPr/>
          </p:nvSpPr>
          <p:spPr>
            <a:xfrm>
              <a:off x="1028376" y="952827"/>
              <a:ext cx="63049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Chapter 4 Decisions and Boolean Logic</a:t>
              </a:r>
              <a:endParaRPr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pic>
        <p:nvPicPr>
          <p:cNvPr id="177" name="Google Shape;177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84339" y="4419600"/>
            <a:ext cx="2422922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csimber</dc:creator>
</cp:coreProperties>
</file>