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Lato" panose="020F0502020204030203" pitchFamily="34" charset="0"/>
      <p:regular r:id="rId20"/>
      <p:bold r:id="rId21"/>
      <p:italic r:id="rId22"/>
      <p:boldItalic r:id="rId23"/>
    </p:embeddedFont>
    <p:embeddedFont>
      <p:font typeface="Montserrat"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75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35bdded10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135bdded10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3a8b31eadc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3a8b31ead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37ac3fc0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37ac3fc0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37ac3fc01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37ac3fc01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4cd3883bd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34cd3883bd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134cd3883bd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134cd3883bd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135bdded10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135bdded10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35c1818f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135c1818f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39f909148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39f909148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a8b31ead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3a8b31ead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3a8b31eadc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3a8b31ead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3a8b31ead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3a8b31ead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35bdded10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35bdded10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35bdded10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35bdded10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35bdded10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35bdded10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35c1818fa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35c1818fa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brary.hccc.edu/oer"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commons.wikimedia.org/wiki/File:New_Jersey_county_map,_cb_500k.svg" TargetMode="External"/><Relationship Id="rId4" Type="http://schemas.openxmlformats.org/officeDocument/2006/relationships/hyperlink" Target="https://rcbc.libguides.com/OE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wcl.american.edu/impact/initiatives-programs/pijip/documents/code-of-best-practices-in-fair-use-for-open-educational-resources/"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iastate.pressbooks.pub/oerstarterkit/chapter/open-pedagogy/" TargetMode="External"/><Relationship Id="rId4" Type="http://schemas.openxmlformats.org/officeDocument/2006/relationships/hyperlink" Target="https://youtu.be/KcvYG-rkO-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jcox@hccc.edu" TargetMode="External"/><Relationship Id="rId7"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creativecommons.org/licenses/by/4.0/" TargetMode="External"/><Relationship Id="rId5" Type="http://schemas.openxmlformats.org/officeDocument/2006/relationships/hyperlink" Target="mailto:mdagostino@rcbc.edu" TargetMode="External"/><Relationship Id="rId4" Type="http://schemas.openxmlformats.org/officeDocument/2006/relationships/hyperlink" Target="mailto:cowella@tcnj.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creativecommons.org/about/program-areas/education-oer/"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oercommons.org/" TargetMode="External"/><Relationship Id="rId7" Type="http://schemas.openxmlformats.org/officeDocument/2006/relationships/hyperlink" Target="http://als.skillscommons.org/findetextbook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open.umn.edu/opentextbooks/" TargetMode="External"/><Relationship Id="rId5" Type="http://schemas.openxmlformats.org/officeDocument/2006/relationships/hyperlink" Target="https://openstax.org/" TargetMode="External"/><Relationship Id="rId4" Type="http://schemas.openxmlformats.org/officeDocument/2006/relationships/hyperlink" Target="http://opennj.n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oen.pressbooks.pub/oenmodif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hyperlink" Target="https://opentextbc.ca/adaptopentextbook/"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DV-HiWtMq1U"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youtube.com/redirect?event=video_description&amp;redir_token=QUFFLUhqbHJnZkdXMkxZV3lZSGswOF9xSmVVTFdhc19Kd3xBQ3Jtc0tuTVVpNjJ5SmJpYWFCZzZvcVNja0RaWXc4dXQ5MWpJTXRQVnhFTlVnNmoyOWQ2M0s2MThlUHdwZGk2V29xN3dLbDJYczIzdVVsWVdPQS12eUpENXZsMDVyOUs1YkV2dDZWbWVCZUxsd1hRa2VaVXBpUQ&amp;q=https%3A%2F%2Fcreativecommons.org%2Flicenses%2Fby%2F4.0%2F&amp;v=DV-HiWtMq1U" TargetMode="Externa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7Gf2FF105o4"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creativecommons.org/licenses/by-nc-sa/4.0/" TargetMode="Externa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Faculty Workshop: OER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[blank] NJ institution is already using OER’s or future plans	</a:t>
            </a:r>
            <a:endParaRPr/>
          </a:p>
        </p:txBody>
      </p:sp>
      <p:sp>
        <p:nvSpPr>
          <p:cNvPr id="196" name="Google Shape;196;p22"/>
          <p:cNvSpPr txBox="1">
            <a:spLocks noGrp="1"/>
          </p:cNvSpPr>
          <p:nvPr>
            <p:ph type="body" idx="1"/>
          </p:nvPr>
        </p:nvSpPr>
        <p:spPr>
          <a:xfrm>
            <a:off x="1297500" y="1382125"/>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This will be a template for users to add their own videos or information about OERs on their campus, or OER committees/groups that are working on OERs.</a:t>
            </a:r>
            <a:endParaRPr/>
          </a:p>
          <a:p>
            <a:pPr marL="0" lvl="0" indent="0" algn="l" rtl="0">
              <a:spcBef>
                <a:spcPts val="1200"/>
              </a:spcBef>
              <a:spcAft>
                <a:spcPts val="0"/>
              </a:spcAft>
              <a:buNone/>
            </a:pPr>
            <a:endParaRPr/>
          </a:p>
          <a:p>
            <a:pPr marL="0" lvl="0" indent="0" algn="l" rtl="0">
              <a:spcBef>
                <a:spcPts val="1200"/>
              </a:spcBef>
              <a:spcAft>
                <a:spcPts val="0"/>
              </a:spcAft>
              <a:buNone/>
            </a:pPr>
            <a:r>
              <a:rPr lang="en"/>
              <a:t>Hudson County Community College’s OER </a:t>
            </a:r>
            <a:r>
              <a:rPr lang="en" u="sng">
                <a:solidFill>
                  <a:schemeClr val="hlink"/>
                </a:solidFill>
                <a:hlinkClick r:id="rId3"/>
              </a:rPr>
              <a:t>LibGuide</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Rowan College at Burlington County </a:t>
            </a:r>
            <a:r>
              <a:rPr lang="en" u="sng">
                <a:solidFill>
                  <a:schemeClr val="hlink"/>
                </a:solidFill>
                <a:hlinkClick r:id="rId4"/>
              </a:rPr>
              <a:t>LibGuide</a:t>
            </a:r>
            <a:endParaRPr/>
          </a:p>
        </p:txBody>
      </p:sp>
      <p:pic>
        <p:nvPicPr>
          <p:cNvPr id="197" name="Google Shape;197;p22">
            <a:hlinkClick r:id="rId5"/>
          </p:cNvPr>
          <p:cNvPicPr preferRelativeResize="0"/>
          <p:nvPr/>
        </p:nvPicPr>
        <p:blipFill>
          <a:blip r:embed="rId6">
            <a:alphaModFix/>
          </a:blip>
          <a:stretch>
            <a:fillRect/>
          </a:stretch>
        </p:blipFill>
        <p:spPr>
          <a:xfrm>
            <a:off x="4572000" y="1539850"/>
            <a:ext cx="3555276" cy="3555276"/>
          </a:xfrm>
          <a:prstGeom prst="rect">
            <a:avLst/>
          </a:prstGeom>
          <a:noFill/>
          <a:ln>
            <a:noFill/>
          </a:ln>
        </p:spPr>
      </p:pic>
      <p:sp>
        <p:nvSpPr>
          <p:cNvPr id="198" name="Google Shape;198;p22"/>
          <p:cNvSpPr/>
          <p:nvPr/>
        </p:nvSpPr>
        <p:spPr>
          <a:xfrm>
            <a:off x="6892925" y="2390400"/>
            <a:ext cx="282300" cy="298200"/>
          </a:xfrm>
          <a:prstGeom prst="star5">
            <a:avLst>
              <a:gd name="adj" fmla="val 19098"/>
              <a:gd name="hf" fmla="val 105146"/>
              <a:gd name="vf" fmla="val 110557"/>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2"/>
          <p:cNvSpPr/>
          <p:nvPr/>
        </p:nvSpPr>
        <p:spPr>
          <a:xfrm>
            <a:off x="6097450" y="3549475"/>
            <a:ext cx="282300" cy="298200"/>
          </a:xfrm>
          <a:prstGeom prst="star5">
            <a:avLst>
              <a:gd name="adj" fmla="val 19098"/>
              <a:gd name="hf" fmla="val 105146"/>
              <a:gd name="vf" fmla="val 110557"/>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700"/>
              <a:t>Now what?</a:t>
            </a:r>
            <a:endParaRPr sz="3700"/>
          </a:p>
        </p:txBody>
      </p:sp>
      <p:sp>
        <p:nvSpPr>
          <p:cNvPr id="205" name="Google Shape;205;p23"/>
          <p:cNvSpPr txBox="1">
            <a:spLocks noGrp="1"/>
          </p:cNvSpPr>
          <p:nvPr>
            <p:ph type="body" idx="1"/>
          </p:nvPr>
        </p:nvSpPr>
        <p:spPr>
          <a:xfrm>
            <a:off x="4269900" y="1981550"/>
            <a:ext cx="4066500" cy="22425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900"/>
              <a:t>Now that you understand what OER is and have gathered your materials that you would like to publish, then you’ll need to determine which Creative Commons license you’ll be publishing your materials under. </a:t>
            </a:r>
            <a:endParaRPr sz="1900"/>
          </a:p>
          <a:p>
            <a:pPr marL="0" lvl="0" indent="0" algn="l" rtl="0">
              <a:spcBef>
                <a:spcPts val="1200"/>
              </a:spcBef>
              <a:spcAft>
                <a:spcPts val="1200"/>
              </a:spcAft>
              <a:buNone/>
            </a:pPr>
            <a:endParaRPr/>
          </a:p>
        </p:txBody>
      </p:sp>
      <p:pic>
        <p:nvPicPr>
          <p:cNvPr id="206" name="Google Shape;206;p23"/>
          <p:cNvPicPr preferRelativeResize="0"/>
          <p:nvPr/>
        </p:nvPicPr>
        <p:blipFill>
          <a:blip r:embed="rId3">
            <a:alphaModFix/>
          </a:blip>
          <a:stretch>
            <a:fillRect/>
          </a:stretch>
        </p:blipFill>
        <p:spPr>
          <a:xfrm>
            <a:off x="534750" y="1981551"/>
            <a:ext cx="3122850" cy="2083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600"/>
              <a:t>Creative Commons</a:t>
            </a:r>
            <a:endParaRPr sz="3600"/>
          </a:p>
        </p:txBody>
      </p:sp>
      <p:sp>
        <p:nvSpPr>
          <p:cNvPr id="212" name="Google Shape;212;p24"/>
          <p:cNvSpPr txBox="1">
            <a:spLocks noGrp="1"/>
          </p:cNvSpPr>
          <p:nvPr>
            <p:ph type="body" idx="1"/>
          </p:nvPr>
        </p:nvSpPr>
        <p:spPr>
          <a:xfrm>
            <a:off x="4030500" y="2212700"/>
            <a:ext cx="4305900" cy="1620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700"/>
              <a:t>The Creative Commons (CC) Licenses provides creators and institutions with a standardized way of granting the public permission to reuse their creative work.</a:t>
            </a:r>
            <a:endParaRPr sz="1700"/>
          </a:p>
        </p:txBody>
      </p:sp>
      <p:pic>
        <p:nvPicPr>
          <p:cNvPr id="213" name="Google Shape;213;p24"/>
          <p:cNvPicPr preferRelativeResize="0"/>
          <p:nvPr/>
        </p:nvPicPr>
        <p:blipFill>
          <a:blip r:embed="rId3">
            <a:alphaModFix/>
          </a:blip>
          <a:stretch>
            <a:fillRect/>
          </a:stretch>
        </p:blipFill>
        <p:spPr>
          <a:xfrm>
            <a:off x="897350" y="1567550"/>
            <a:ext cx="2911201" cy="29112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Six CC (Creative Commons) Licenses</a:t>
            </a:r>
            <a:endParaRPr/>
          </a:p>
        </p:txBody>
      </p:sp>
      <p:pic>
        <p:nvPicPr>
          <p:cNvPr id="219" name="Google Shape;219;p25"/>
          <p:cNvPicPr preferRelativeResize="0"/>
          <p:nvPr/>
        </p:nvPicPr>
        <p:blipFill rotWithShape="1">
          <a:blip r:embed="rId3">
            <a:alphaModFix/>
          </a:blip>
          <a:srcRect t="-6979" b="6980"/>
          <a:stretch/>
        </p:blipFill>
        <p:spPr>
          <a:xfrm>
            <a:off x="1093602" y="1504575"/>
            <a:ext cx="2612625" cy="914098"/>
          </a:xfrm>
          <a:prstGeom prst="rect">
            <a:avLst/>
          </a:prstGeom>
          <a:noFill/>
          <a:ln>
            <a:noFill/>
          </a:ln>
        </p:spPr>
      </p:pic>
      <p:pic>
        <p:nvPicPr>
          <p:cNvPr id="220" name="Google Shape;220;p25"/>
          <p:cNvPicPr preferRelativeResize="0"/>
          <p:nvPr/>
        </p:nvPicPr>
        <p:blipFill>
          <a:blip r:embed="rId4">
            <a:alphaModFix/>
          </a:blip>
          <a:stretch>
            <a:fillRect/>
          </a:stretch>
        </p:blipFill>
        <p:spPr>
          <a:xfrm>
            <a:off x="1093600" y="2625650"/>
            <a:ext cx="2612625" cy="914100"/>
          </a:xfrm>
          <a:prstGeom prst="rect">
            <a:avLst/>
          </a:prstGeom>
          <a:noFill/>
          <a:ln>
            <a:noFill/>
          </a:ln>
        </p:spPr>
      </p:pic>
      <p:pic>
        <p:nvPicPr>
          <p:cNvPr id="221" name="Google Shape;221;p25"/>
          <p:cNvPicPr preferRelativeResize="0"/>
          <p:nvPr/>
        </p:nvPicPr>
        <p:blipFill>
          <a:blip r:embed="rId5">
            <a:alphaModFix/>
          </a:blip>
          <a:stretch>
            <a:fillRect/>
          </a:stretch>
        </p:blipFill>
        <p:spPr>
          <a:xfrm>
            <a:off x="1044977" y="3792450"/>
            <a:ext cx="2612631" cy="914100"/>
          </a:xfrm>
          <a:prstGeom prst="rect">
            <a:avLst/>
          </a:prstGeom>
          <a:noFill/>
          <a:ln>
            <a:noFill/>
          </a:ln>
        </p:spPr>
      </p:pic>
      <p:sp>
        <p:nvSpPr>
          <p:cNvPr id="222" name="Google Shape;222;p25"/>
          <p:cNvSpPr txBox="1">
            <a:spLocks noGrp="1"/>
          </p:cNvSpPr>
          <p:nvPr>
            <p:ph type="body" idx="1"/>
          </p:nvPr>
        </p:nvSpPr>
        <p:spPr>
          <a:xfrm>
            <a:off x="4203175" y="1576225"/>
            <a:ext cx="4133100" cy="864600"/>
          </a:xfrm>
          <a:prstGeom prst="rect">
            <a:avLst/>
          </a:prstGeom>
        </p:spPr>
        <p:txBody>
          <a:bodyPr spcFirstLastPara="1" wrap="square" lIns="91425" tIns="91425" rIns="91425" bIns="91425" anchor="t" anchorCtr="0">
            <a:normAutofit fontScale="85000"/>
          </a:bodyPr>
          <a:lstStyle/>
          <a:p>
            <a:pPr marL="0" lvl="0" indent="0" algn="l" rtl="0">
              <a:spcBef>
                <a:spcPts val="0"/>
              </a:spcBef>
              <a:spcAft>
                <a:spcPts val="1200"/>
              </a:spcAft>
              <a:buNone/>
            </a:pPr>
            <a:r>
              <a:rPr lang="en" b="1"/>
              <a:t>CC BY: Allows individuals to distribute, remix, adapt, and build upon the material in any way and manner. The only stipulation is that the reuser properly attribute the creator.</a:t>
            </a:r>
            <a:endParaRPr b="1"/>
          </a:p>
        </p:txBody>
      </p:sp>
      <p:sp>
        <p:nvSpPr>
          <p:cNvPr id="223" name="Google Shape;223;p25"/>
          <p:cNvSpPr txBox="1">
            <a:spLocks noGrp="1"/>
          </p:cNvSpPr>
          <p:nvPr>
            <p:ph type="body" idx="1"/>
          </p:nvPr>
        </p:nvSpPr>
        <p:spPr>
          <a:xfrm>
            <a:off x="4203175" y="2709200"/>
            <a:ext cx="4133100" cy="864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b="1"/>
              <a:t>CC BY-SA: This license builds upon BY, by allowing the commercial use of the material.</a:t>
            </a:r>
            <a:endParaRPr b="1"/>
          </a:p>
        </p:txBody>
      </p:sp>
      <p:sp>
        <p:nvSpPr>
          <p:cNvPr id="224" name="Google Shape;224;p25"/>
          <p:cNvSpPr txBox="1">
            <a:spLocks noGrp="1"/>
          </p:cNvSpPr>
          <p:nvPr>
            <p:ph type="body" idx="1"/>
          </p:nvPr>
        </p:nvSpPr>
        <p:spPr>
          <a:xfrm>
            <a:off x="4203175" y="3817200"/>
            <a:ext cx="4133100" cy="864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b="1"/>
              <a:t>CC BY-NC: The license builds upon BY, by ensuring that the non-commercial reuse of the licensed material.</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Continued…</a:t>
            </a:r>
            <a:endParaRPr/>
          </a:p>
        </p:txBody>
      </p:sp>
      <p:sp>
        <p:nvSpPr>
          <p:cNvPr id="230" name="Google Shape;230;p26"/>
          <p:cNvSpPr txBox="1">
            <a:spLocks noGrp="1"/>
          </p:cNvSpPr>
          <p:nvPr>
            <p:ph type="body" idx="1"/>
          </p:nvPr>
        </p:nvSpPr>
        <p:spPr>
          <a:xfrm>
            <a:off x="4203175" y="1576225"/>
            <a:ext cx="4133100" cy="864600"/>
          </a:xfrm>
          <a:prstGeom prst="rect">
            <a:avLst/>
          </a:prstGeom>
        </p:spPr>
        <p:txBody>
          <a:bodyPr spcFirstLastPara="1" wrap="square" lIns="91425" tIns="91425" rIns="91425" bIns="91425" anchor="t" anchorCtr="0">
            <a:normAutofit fontScale="85000"/>
          </a:bodyPr>
          <a:lstStyle/>
          <a:p>
            <a:pPr marL="0" lvl="0" indent="0" algn="l" rtl="0">
              <a:spcBef>
                <a:spcPts val="0"/>
              </a:spcBef>
              <a:spcAft>
                <a:spcPts val="1200"/>
              </a:spcAft>
              <a:buNone/>
            </a:pPr>
            <a:r>
              <a:rPr lang="en" b="1"/>
              <a:t>CC BY-NC-SA: This license builds upon the rules outlined by the BY and NC category as listed above by forcing reused to redistribute their material under identical CC terms.</a:t>
            </a:r>
            <a:endParaRPr b="1"/>
          </a:p>
        </p:txBody>
      </p:sp>
      <p:pic>
        <p:nvPicPr>
          <p:cNvPr id="231" name="Google Shape;231;p26"/>
          <p:cNvPicPr preferRelativeResize="0"/>
          <p:nvPr/>
        </p:nvPicPr>
        <p:blipFill>
          <a:blip r:embed="rId3">
            <a:alphaModFix/>
          </a:blip>
          <a:stretch>
            <a:fillRect/>
          </a:stretch>
        </p:blipFill>
        <p:spPr>
          <a:xfrm>
            <a:off x="1297500" y="1526650"/>
            <a:ext cx="2612640" cy="914100"/>
          </a:xfrm>
          <a:prstGeom prst="rect">
            <a:avLst/>
          </a:prstGeom>
          <a:noFill/>
          <a:ln>
            <a:noFill/>
          </a:ln>
        </p:spPr>
      </p:pic>
      <p:pic>
        <p:nvPicPr>
          <p:cNvPr id="232" name="Google Shape;232;p26"/>
          <p:cNvPicPr preferRelativeResize="0"/>
          <p:nvPr/>
        </p:nvPicPr>
        <p:blipFill>
          <a:blip r:embed="rId4">
            <a:alphaModFix/>
          </a:blip>
          <a:stretch>
            <a:fillRect/>
          </a:stretch>
        </p:blipFill>
        <p:spPr>
          <a:xfrm>
            <a:off x="1297500" y="2659547"/>
            <a:ext cx="2612650" cy="914103"/>
          </a:xfrm>
          <a:prstGeom prst="rect">
            <a:avLst/>
          </a:prstGeom>
          <a:noFill/>
          <a:ln>
            <a:noFill/>
          </a:ln>
        </p:spPr>
      </p:pic>
      <p:pic>
        <p:nvPicPr>
          <p:cNvPr id="233" name="Google Shape;233;p26"/>
          <p:cNvPicPr preferRelativeResize="0"/>
          <p:nvPr/>
        </p:nvPicPr>
        <p:blipFill>
          <a:blip r:embed="rId5">
            <a:alphaModFix/>
          </a:blip>
          <a:stretch>
            <a:fillRect/>
          </a:stretch>
        </p:blipFill>
        <p:spPr>
          <a:xfrm>
            <a:off x="1297509" y="3792446"/>
            <a:ext cx="2612640" cy="914100"/>
          </a:xfrm>
          <a:prstGeom prst="rect">
            <a:avLst/>
          </a:prstGeom>
          <a:noFill/>
          <a:ln>
            <a:noFill/>
          </a:ln>
        </p:spPr>
      </p:pic>
      <p:sp>
        <p:nvSpPr>
          <p:cNvPr id="234" name="Google Shape;234;p26"/>
          <p:cNvSpPr txBox="1">
            <a:spLocks noGrp="1"/>
          </p:cNvSpPr>
          <p:nvPr>
            <p:ph type="body" idx="1"/>
          </p:nvPr>
        </p:nvSpPr>
        <p:spPr>
          <a:xfrm>
            <a:off x="4203175" y="2709200"/>
            <a:ext cx="4133100" cy="864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b="1"/>
              <a:t>CC BY-ND: This license allows for redistribution and commercial use of materials in an unadapted form, with attribution to the creator.</a:t>
            </a:r>
            <a:endParaRPr b="1"/>
          </a:p>
        </p:txBody>
      </p:sp>
      <p:sp>
        <p:nvSpPr>
          <p:cNvPr id="235" name="Google Shape;235;p26"/>
          <p:cNvSpPr txBox="1">
            <a:spLocks noGrp="1"/>
          </p:cNvSpPr>
          <p:nvPr>
            <p:ph type="body" idx="1"/>
          </p:nvPr>
        </p:nvSpPr>
        <p:spPr>
          <a:xfrm>
            <a:off x="4203175" y="3817200"/>
            <a:ext cx="4133100" cy="8646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en" b="1"/>
              <a:t>CC BY-NC-ND: This license follows the terms outlined in the BY-ND, with the addition of prohibiting reusers from redistribute the material for commercial purposes.</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Creative Commons Public Domain Dedication (aka CC Zero)</a:t>
            </a:r>
            <a:endParaRPr/>
          </a:p>
        </p:txBody>
      </p:sp>
      <p:sp>
        <p:nvSpPr>
          <p:cNvPr id="241" name="Google Shape;241;p27"/>
          <p:cNvSpPr txBox="1">
            <a:spLocks noGrp="1"/>
          </p:cNvSpPr>
          <p:nvPr>
            <p:ph type="body" idx="1"/>
          </p:nvPr>
        </p:nvSpPr>
        <p:spPr>
          <a:xfrm>
            <a:off x="4852725" y="2510850"/>
            <a:ext cx="3764400" cy="100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CCo: This license allows creators to give up their copyright and put their works into the worldwide public domain.</a:t>
            </a:r>
            <a:endParaRPr/>
          </a:p>
        </p:txBody>
      </p:sp>
      <p:pic>
        <p:nvPicPr>
          <p:cNvPr id="242" name="Google Shape;242;p27"/>
          <p:cNvPicPr preferRelativeResize="0"/>
          <p:nvPr/>
        </p:nvPicPr>
        <p:blipFill>
          <a:blip r:embed="rId3">
            <a:alphaModFix/>
          </a:blip>
          <a:stretch>
            <a:fillRect/>
          </a:stretch>
        </p:blipFill>
        <p:spPr>
          <a:xfrm>
            <a:off x="583775" y="2334675"/>
            <a:ext cx="3838575" cy="13525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Other resources	</a:t>
            </a:r>
            <a:endParaRPr/>
          </a:p>
        </p:txBody>
      </p:sp>
      <p:sp>
        <p:nvSpPr>
          <p:cNvPr id="248" name="Google Shape;248;p28"/>
          <p:cNvSpPr txBox="1">
            <a:spLocks noGrp="1"/>
          </p:cNvSpPr>
          <p:nvPr>
            <p:ph type="body" idx="1"/>
          </p:nvPr>
        </p:nvSpPr>
        <p:spPr>
          <a:xfrm>
            <a:off x="1297500" y="1079100"/>
            <a:ext cx="7664100" cy="37335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605"/>
              <a:buNone/>
            </a:pPr>
            <a:r>
              <a:rPr lang="en" sz="1600"/>
              <a:t>Introductory Resources</a:t>
            </a:r>
            <a:endParaRPr sz="1600"/>
          </a:p>
          <a:p>
            <a:pPr marL="457200" lvl="0" indent="-330200" algn="l" rtl="0">
              <a:lnSpc>
                <a:spcPct val="105000"/>
              </a:lnSpc>
              <a:spcBef>
                <a:spcPts val="1200"/>
              </a:spcBef>
              <a:spcAft>
                <a:spcPts val="0"/>
              </a:spcAft>
              <a:buSzPts val="1600"/>
              <a:buChar char="●"/>
            </a:pPr>
            <a:r>
              <a:rPr lang="en" sz="1600"/>
              <a:t>https://opencontent.org/definition/</a:t>
            </a:r>
            <a:endParaRPr sz="1600"/>
          </a:p>
          <a:p>
            <a:pPr marL="457200" lvl="0" indent="-330200" algn="l" rtl="0">
              <a:lnSpc>
                <a:spcPct val="105000"/>
              </a:lnSpc>
              <a:spcBef>
                <a:spcPts val="0"/>
              </a:spcBef>
              <a:spcAft>
                <a:spcPts val="0"/>
              </a:spcAft>
              <a:buSzPts val="1600"/>
              <a:buChar char="●"/>
            </a:pPr>
            <a:r>
              <a:rPr lang="en" sz="1600"/>
              <a:t>https://wiki.creativecommons.org/wiki/What_is_OER%3F</a:t>
            </a:r>
            <a:endParaRPr sz="1600"/>
          </a:p>
          <a:p>
            <a:pPr marL="457200" lvl="0" indent="-330200" algn="l" rtl="0">
              <a:lnSpc>
                <a:spcPct val="105000"/>
              </a:lnSpc>
              <a:spcBef>
                <a:spcPts val="0"/>
              </a:spcBef>
              <a:spcAft>
                <a:spcPts val="0"/>
              </a:spcAft>
              <a:buSzPts val="1600"/>
              <a:buChar char="●"/>
            </a:pPr>
            <a:r>
              <a:rPr lang="en" sz="1600"/>
              <a:t>https://www.youtube.com/watch?v=qc2ovlU9Ndk</a:t>
            </a:r>
            <a:endParaRPr sz="1600"/>
          </a:p>
          <a:p>
            <a:pPr marL="457200" lvl="0" indent="-330200" algn="l" rtl="0">
              <a:lnSpc>
                <a:spcPct val="105000"/>
              </a:lnSpc>
              <a:spcBef>
                <a:spcPts val="0"/>
              </a:spcBef>
              <a:spcAft>
                <a:spcPts val="0"/>
              </a:spcAft>
              <a:buSzPts val="1600"/>
              <a:buChar char="●"/>
            </a:pPr>
            <a:r>
              <a:rPr lang="en" sz="1600"/>
              <a:t>https://www.youtube.com/watch?v=-xGRztrWv-k</a:t>
            </a:r>
            <a:endParaRPr sz="1600"/>
          </a:p>
          <a:p>
            <a:pPr marL="0" lvl="0" indent="0" algn="l" rtl="0">
              <a:lnSpc>
                <a:spcPct val="105000"/>
              </a:lnSpc>
              <a:spcBef>
                <a:spcPts val="1200"/>
              </a:spcBef>
              <a:spcAft>
                <a:spcPts val="0"/>
              </a:spcAft>
              <a:buSzPts val="605"/>
              <a:buNone/>
            </a:pPr>
            <a:r>
              <a:rPr lang="en" sz="1600"/>
              <a:t>Modifying and Creating OERs</a:t>
            </a:r>
            <a:endParaRPr sz="1600"/>
          </a:p>
          <a:p>
            <a:pPr marL="457200" lvl="0" indent="-330200" algn="l" rtl="0">
              <a:lnSpc>
                <a:spcPct val="105000"/>
              </a:lnSpc>
              <a:spcBef>
                <a:spcPts val="1200"/>
              </a:spcBef>
              <a:spcAft>
                <a:spcPts val="0"/>
              </a:spcAft>
              <a:buSzPts val="1600"/>
              <a:buChar char="●"/>
            </a:pPr>
            <a:r>
              <a:rPr lang="en" sz="1600" u="sng">
                <a:solidFill>
                  <a:schemeClr val="hlink"/>
                </a:solidFill>
                <a:hlinkClick r:id="rId3"/>
              </a:rPr>
              <a:t>https://www.wcl.american.edu/impact/initiatives-programs/pijip/documents/code-of-best-practices-in-fair-use-for-open-educational-resources/</a:t>
            </a:r>
            <a:endParaRPr sz="1600"/>
          </a:p>
          <a:p>
            <a:pPr marL="457200" lvl="0" indent="-330200" algn="l" rtl="0">
              <a:lnSpc>
                <a:spcPct val="105000"/>
              </a:lnSpc>
              <a:spcBef>
                <a:spcPts val="0"/>
              </a:spcBef>
              <a:spcAft>
                <a:spcPts val="0"/>
              </a:spcAft>
              <a:buSzPts val="1600"/>
              <a:buChar char="●"/>
            </a:pPr>
            <a:r>
              <a:rPr lang="en" sz="1600" u="sng">
                <a:solidFill>
                  <a:schemeClr val="hlink"/>
                </a:solidFill>
                <a:hlinkClick r:id="rId4"/>
              </a:rPr>
              <a:t>https://youtu.be/KcvYG-rkO-Y</a:t>
            </a:r>
            <a:endParaRPr sz="1600"/>
          </a:p>
          <a:p>
            <a:pPr marL="457200" lvl="0" indent="-330200" algn="l" rtl="0">
              <a:lnSpc>
                <a:spcPct val="105000"/>
              </a:lnSpc>
              <a:spcBef>
                <a:spcPts val="0"/>
              </a:spcBef>
              <a:spcAft>
                <a:spcPts val="0"/>
              </a:spcAft>
              <a:buSzPts val="1600"/>
              <a:buChar char="●"/>
            </a:pPr>
            <a:r>
              <a:rPr lang="en" sz="1600" u="sng">
                <a:solidFill>
                  <a:schemeClr val="hlink"/>
                </a:solidFill>
                <a:hlinkClick r:id="rId5"/>
              </a:rPr>
              <a:t>https://iastate.pressbooks.pub/oerstarterkit/chapter/open-pedagogy/</a:t>
            </a:r>
            <a:endParaRPr sz="1600"/>
          </a:p>
          <a:p>
            <a:pPr marL="0" lvl="0" indent="0" algn="l" rtl="0">
              <a:lnSpc>
                <a:spcPct val="105000"/>
              </a:lnSpc>
              <a:spcBef>
                <a:spcPts val="1200"/>
              </a:spcBef>
              <a:spcAft>
                <a:spcPts val="0"/>
              </a:spcAft>
              <a:buSzPts val="605"/>
              <a:buNone/>
            </a:pPr>
            <a:endParaRPr sz="1115"/>
          </a:p>
          <a:p>
            <a:pPr marL="0" lvl="0" indent="0" algn="l" rtl="0">
              <a:lnSpc>
                <a:spcPct val="105000"/>
              </a:lnSpc>
              <a:spcBef>
                <a:spcPts val="1200"/>
              </a:spcBef>
              <a:spcAft>
                <a:spcPts val="0"/>
              </a:spcAft>
              <a:buSzPts val="605"/>
              <a:buNone/>
            </a:pPr>
            <a:endParaRPr sz="1115"/>
          </a:p>
          <a:p>
            <a:pPr marL="0" lvl="0" indent="0" algn="l" rtl="0">
              <a:lnSpc>
                <a:spcPct val="105000"/>
              </a:lnSpc>
              <a:spcBef>
                <a:spcPts val="1200"/>
              </a:spcBef>
              <a:spcAft>
                <a:spcPts val="1200"/>
              </a:spcAft>
              <a:buSzPts val="605"/>
              <a:buNone/>
            </a:pPr>
            <a:endParaRPr sz="1115"/>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Contact	</a:t>
            </a:r>
            <a:endParaRPr/>
          </a:p>
        </p:txBody>
      </p:sp>
      <p:sp>
        <p:nvSpPr>
          <p:cNvPr id="254" name="Google Shape;254;p29"/>
          <p:cNvSpPr txBox="1">
            <a:spLocks noGrp="1"/>
          </p:cNvSpPr>
          <p:nvPr>
            <p:ph type="body" idx="1"/>
          </p:nvPr>
        </p:nvSpPr>
        <p:spPr>
          <a:xfrm>
            <a:off x="1297500" y="1567550"/>
            <a:ext cx="7038900" cy="128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James Cox, Hudson County Community College, </a:t>
            </a:r>
            <a:r>
              <a:rPr lang="en" u="sng">
                <a:solidFill>
                  <a:schemeClr val="hlink"/>
                </a:solidFill>
                <a:hlinkClick r:id="rId3"/>
              </a:rPr>
              <a:t>jcox@hccc.edu</a:t>
            </a:r>
            <a:r>
              <a:rPr lang="en"/>
              <a:t>, 201-360-4354</a:t>
            </a:r>
            <a:endParaRPr/>
          </a:p>
          <a:p>
            <a:pPr marL="0" lvl="0" indent="0" algn="l" rtl="0">
              <a:spcBef>
                <a:spcPts val="1200"/>
              </a:spcBef>
              <a:spcAft>
                <a:spcPts val="0"/>
              </a:spcAft>
              <a:buNone/>
            </a:pPr>
            <a:r>
              <a:rPr lang="en"/>
              <a:t>Amanda Cowell, The College of New Jersey, </a:t>
            </a:r>
            <a:r>
              <a:rPr lang="en" u="sng">
                <a:solidFill>
                  <a:schemeClr val="hlink"/>
                </a:solidFill>
                <a:hlinkClick r:id="rId4"/>
              </a:rPr>
              <a:t>cowella@tcnj.edu</a:t>
            </a:r>
            <a:r>
              <a:rPr lang="en"/>
              <a:t>, 609-771-2159</a:t>
            </a:r>
            <a:endParaRPr/>
          </a:p>
          <a:p>
            <a:pPr marL="0" lvl="0" indent="0" algn="l" rtl="0">
              <a:spcBef>
                <a:spcPts val="1200"/>
              </a:spcBef>
              <a:spcAft>
                <a:spcPts val="1200"/>
              </a:spcAft>
              <a:buNone/>
            </a:pPr>
            <a:r>
              <a:rPr lang="en"/>
              <a:t>Michael D’Agostino, Rowan College at Burlington County, </a:t>
            </a:r>
            <a:r>
              <a:rPr lang="en" u="sng">
                <a:solidFill>
                  <a:schemeClr val="hlink"/>
                </a:solidFill>
                <a:hlinkClick r:id="rId5"/>
              </a:rPr>
              <a:t>mdagostino@rcbc.edu</a:t>
            </a:r>
            <a:r>
              <a:rPr lang="en"/>
              <a:t>, 856-285-4913</a:t>
            </a:r>
            <a:endParaRPr/>
          </a:p>
        </p:txBody>
      </p:sp>
      <p:pic>
        <p:nvPicPr>
          <p:cNvPr id="255" name="Google Shape;255;p29">
            <a:hlinkClick r:id="rId6"/>
          </p:cNvPr>
          <p:cNvPicPr preferRelativeResize="0"/>
          <p:nvPr/>
        </p:nvPicPr>
        <p:blipFill>
          <a:blip r:embed="rId7">
            <a:alphaModFix/>
          </a:blip>
          <a:stretch>
            <a:fillRect/>
          </a:stretch>
        </p:blipFill>
        <p:spPr>
          <a:xfrm>
            <a:off x="459300" y="4627550"/>
            <a:ext cx="838200" cy="295275"/>
          </a:xfrm>
          <a:prstGeom prst="rect">
            <a:avLst/>
          </a:prstGeom>
          <a:noFill/>
          <a:ln>
            <a:noFill/>
          </a:ln>
        </p:spPr>
      </p:pic>
      <p:sp>
        <p:nvSpPr>
          <p:cNvPr id="256" name="Google Shape;256;p29"/>
          <p:cNvSpPr txBox="1"/>
          <p:nvPr/>
        </p:nvSpPr>
        <p:spPr>
          <a:xfrm>
            <a:off x="1338325" y="4627550"/>
            <a:ext cx="7352400" cy="34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50">
                <a:solidFill>
                  <a:schemeClr val="lt1"/>
                </a:solidFill>
                <a:latin typeface="Lato"/>
                <a:ea typeface="Lato"/>
                <a:cs typeface="Lato"/>
                <a:sym typeface="Lato"/>
              </a:rPr>
              <a:t>This work is licensed under a </a:t>
            </a:r>
            <a:r>
              <a:rPr lang="en" sz="1050" u="sng">
                <a:solidFill>
                  <a:schemeClr val="hlink"/>
                </a:solidFill>
                <a:latin typeface="Lato"/>
                <a:ea typeface="Lato"/>
                <a:cs typeface="Lato"/>
                <a:sym typeface="Lato"/>
                <a:hlinkClick r:id="rId6"/>
              </a:rPr>
              <a:t>Creative Commons Attribution 4.0 International License</a:t>
            </a:r>
            <a:r>
              <a:rPr lang="en" sz="1050">
                <a:solidFill>
                  <a:schemeClr val="lt1"/>
                </a:solidFill>
                <a:latin typeface="Lato"/>
                <a:ea typeface="Lato"/>
                <a:cs typeface="Lato"/>
                <a:sym typeface="Lato"/>
              </a:rPr>
              <a:t>.</a:t>
            </a:r>
            <a:endParaRPr sz="1000">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We’ll Review in this Presentation</a:t>
            </a:r>
            <a:endParaRPr/>
          </a:p>
        </p:txBody>
      </p:sp>
      <p:sp>
        <p:nvSpPr>
          <p:cNvPr id="140" name="Google Shape;140;p14"/>
          <p:cNvSpPr txBox="1"/>
          <p:nvPr/>
        </p:nvSpPr>
        <p:spPr>
          <a:xfrm>
            <a:off x="1507575" y="1080300"/>
            <a:ext cx="5756100" cy="5356500"/>
          </a:xfrm>
          <a:prstGeom prst="rect">
            <a:avLst/>
          </a:prstGeom>
          <a:noFill/>
          <a:ln>
            <a:noFill/>
          </a:ln>
        </p:spPr>
        <p:txBody>
          <a:bodyPr spcFirstLastPara="1" wrap="square" lIns="91425" tIns="91425" rIns="91425" bIns="91425" anchor="t" anchorCtr="0">
            <a:spAutoFit/>
          </a:bodyPr>
          <a:lstStyle/>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What is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The 5 Rs</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Examples of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Finding existing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Modifying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Creating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Adopting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How are our peer institutions using OER?</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Creative Commons</a:t>
            </a:r>
            <a:endParaRPr sz="2100">
              <a:solidFill>
                <a:schemeClr val="lt1"/>
              </a:solidFill>
              <a:latin typeface="Lato"/>
              <a:ea typeface="Lato"/>
              <a:cs typeface="Lato"/>
              <a:sym typeface="Lato"/>
            </a:endParaRPr>
          </a:p>
          <a:p>
            <a:pPr marL="457200" lvl="0" indent="-361950" algn="l" rtl="0">
              <a:spcBef>
                <a:spcPts val="0"/>
              </a:spcBef>
              <a:spcAft>
                <a:spcPts val="0"/>
              </a:spcAft>
              <a:buClr>
                <a:schemeClr val="lt1"/>
              </a:buClr>
              <a:buSzPts val="2100"/>
              <a:buFont typeface="Lato"/>
              <a:buChar char="●"/>
            </a:pPr>
            <a:r>
              <a:rPr lang="en" sz="2100">
                <a:solidFill>
                  <a:schemeClr val="lt1"/>
                </a:solidFill>
                <a:latin typeface="Lato"/>
                <a:ea typeface="Lato"/>
                <a:cs typeface="Lato"/>
                <a:sym typeface="Lato"/>
              </a:rPr>
              <a:t>Notes, Q&amp;A</a:t>
            </a:r>
            <a:endParaRPr sz="2100">
              <a:solidFill>
                <a:schemeClr val="lt1"/>
              </a:solidFill>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is an OER</a:t>
            </a:r>
            <a:endParaRPr/>
          </a:p>
        </p:txBody>
      </p:sp>
      <p:sp>
        <p:nvSpPr>
          <p:cNvPr id="146" name="Google Shape;146;p1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u="sng">
                <a:solidFill>
                  <a:schemeClr val="hlink"/>
                </a:solidFill>
                <a:hlinkClick r:id="rId3"/>
              </a:rPr>
              <a:t>Creative Commons</a:t>
            </a:r>
            <a:r>
              <a:rPr lang="en" sz="2100"/>
              <a:t> defines OER as:</a:t>
            </a:r>
            <a:endParaRPr sz="2100"/>
          </a:p>
          <a:p>
            <a:pPr marL="0" lvl="0" indent="0" algn="l" rtl="0">
              <a:spcBef>
                <a:spcPts val="1200"/>
              </a:spcBef>
              <a:spcAft>
                <a:spcPts val="0"/>
              </a:spcAft>
              <a:buNone/>
            </a:pPr>
            <a:r>
              <a:rPr lang="en" sz="1600"/>
              <a:t>“Open Educational Resources (OER) are teaching, learning, and research materials that are either</a:t>
            </a:r>
            <a:endParaRPr sz="1600"/>
          </a:p>
          <a:p>
            <a:pPr marL="457200" lvl="0" indent="-330200" algn="l" rtl="0">
              <a:spcBef>
                <a:spcPts val="1200"/>
              </a:spcBef>
              <a:spcAft>
                <a:spcPts val="0"/>
              </a:spcAft>
              <a:buSzPts val="1600"/>
              <a:buAutoNum type="alphaLcPeriod"/>
            </a:pPr>
            <a:r>
              <a:rPr lang="en" sz="1600"/>
              <a:t>In the Public Domain</a:t>
            </a:r>
            <a:endParaRPr sz="1600"/>
          </a:p>
          <a:p>
            <a:pPr marL="457200" lvl="0" indent="-330200" algn="l" rtl="0">
              <a:spcBef>
                <a:spcPts val="0"/>
              </a:spcBef>
              <a:spcAft>
                <a:spcPts val="0"/>
              </a:spcAft>
              <a:buSzPts val="1600"/>
              <a:buAutoNum type="alphaLcPeriod"/>
            </a:pPr>
            <a:r>
              <a:rPr lang="en" sz="1600"/>
              <a:t>Licensed in a manner that provides everyone with free and perpetual permission to engage in the 5R activities.”</a:t>
            </a:r>
            <a:endParaRPr sz="1600"/>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are the 5Rs of OER?</a:t>
            </a:r>
            <a:endParaRPr/>
          </a:p>
        </p:txBody>
      </p:sp>
      <p:sp>
        <p:nvSpPr>
          <p:cNvPr id="152" name="Google Shape;152;p1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800" u="sng"/>
              <a:t>Retain</a:t>
            </a:r>
            <a:r>
              <a:rPr lang="en" sz="1800"/>
              <a:t>- make, own, and control a copy of the resource.</a:t>
            </a:r>
            <a:endParaRPr sz="1800"/>
          </a:p>
          <a:p>
            <a:pPr marL="457200" lvl="0" indent="-342900" algn="l" rtl="0">
              <a:spcBef>
                <a:spcPts val="0"/>
              </a:spcBef>
              <a:spcAft>
                <a:spcPts val="0"/>
              </a:spcAft>
              <a:buSzPts val="1800"/>
              <a:buChar char="●"/>
            </a:pPr>
            <a:r>
              <a:rPr lang="en" sz="1800" u="sng"/>
              <a:t>Reuse</a:t>
            </a:r>
            <a:r>
              <a:rPr lang="en" sz="1800"/>
              <a:t>- use your original, revised, or remixed copy of the resource publicly.</a:t>
            </a:r>
            <a:endParaRPr sz="1800"/>
          </a:p>
          <a:p>
            <a:pPr marL="457200" lvl="0" indent="-342900" algn="l" rtl="0">
              <a:spcBef>
                <a:spcPts val="0"/>
              </a:spcBef>
              <a:spcAft>
                <a:spcPts val="0"/>
              </a:spcAft>
              <a:buSzPts val="1800"/>
              <a:buChar char="●"/>
            </a:pPr>
            <a:r>
              <a:rPr lang="en" sz="1800" u="sng"/>
              <a:t>Revise</a:t>
            </a:r>
            <a:r>
              <a:rPr lang="en" sz="1800"/>
              <a:t>- edit, adapt, and modify your copy of the resource.</a:t>
            </a:r>
            <a:endParaRPr sz="1800"/>
          </a:p>
          <a:p>
            <a:pPr marL="457200" lvl="0" indent="-342900" algn="l" rtl="0">
              <a:spcBef>
                <a:spcPts val="0"/>
              </a:spcBef>
              <a:spcAft>
                <a:spcPts val="0"/>
              </a:spcAft>
              <a:buSzPts val="1800"/>
              <a:buChar char="●"/>
            </a:pPr>
            <a:r>
              <a:rPr lang="en" sz="1800" u="sng"/>
              <a:t>Remix</a:t>
            </a:r>
            <a:r>
              <a:rPr lang="en" sz="1800"/>
              <a:t>- combine your original or revised copy of the resource with other existing material to create something new.</a:t>
            </a:r>
            <a:endParaRPr sz="1800"/>
          </a:p>
          <a:p>
            <a:pPr marL="457200" lvl="0" indent="-342900" algn="l" rtl="0">
              <a:spcBef>
                <a:spcPts val="0"/>
              </a:spcBef>
              <a:spcAft>
                <a:spcPts val="0"/>
              </a:spcAft>
              <a:buSzPts val="1800"/>
              <a:buChar char="●"/>
            </a:pPr>
            <a:r>
              <a:rPr lang="en" sz="1800" u="sng"/>
              <a:t>Redistribute</a:t>
            </a:r>
            <a:r>
              <a:rPr lang="en" sz="1800"/>
              <a:t>- share copies of your original, revised, or remixed copy of the resource with others.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Examples of OER</a:t>
            </a:r>
            <a:endParaRPr/>
          </a:p>
        </p:txBody>
      </p:sp>
      <p:sp>
        <p:nvSpPr>
          <p:cNvPr id="158" name="Google Shape;158;p17"/>
          <p:cNvSpPr txBox="1">
            <a:spLocks noGrp="1"/>
          </p:cNvSpPr>
          <p:nvPr>
            <p:ph type="body" idx="1"/>
          </p:nvPr>
        </p:nvSpPr>
        <p:spPr>
          <a:xfrm>
            <a:off x="4795200" y="1567550"/>
            <a:ext cx="3541200" cy="29112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a:t>Activities</a:t>
            </a:r>
            <a:endParaRPr/>
          </a:p>
          <a:p>
            <a:pPr marL="457200" lvl="0" indent="-311150" algn="l" rtl="0">
              <a:spcBef>
                <a:spcPts val="0"/>
              </a:spcBef>
              <a:spcAft>
                <a:spcPts val="0"/>
              </a:spcAft>
              <a:buSzPts val="1300"/>
              <a:buChar char="●"/>
            </a:pPr>
            <a:r>
              <a:rPr lang="en"/>
              <a:t>Labs</a:t>
            </a:r>
            <a:endParaRPr/>
          </a:p>
          <a:p>
            <a:pPr marL="457200" lvl="0" indent="-311150" algn="l" rtl="0">
              <a:spcBef>
                <a:spcPts val="0"/>
              </a:spcBef>
              <a:spcAft>
                <a:spcPts val="0"/>
              </a:spcAft>
              <a:buSzPts val="1300"/>
              <a:buChar char="●"/>
            </a:pPr>
            <a:r>
              <a:rPr lang="en"/>
              <a:t>Case Studies</a:t>
            </a:r>
            <a:endParaRPr/>
          </a:p>
          <a:p>
            <a:pPr marL="457200" lvl="0" indent="-311150" algn="l" rtl="0">
              <a:spcBef>
                <a:spcPts val="0"/>
              </a:spcBef>
              <a:spcAft>
                <a:spcPts val="0"/>
              </a:spcAft>
              <a:buSzPts val="1300"/>
              <a:buChar char="●"/>
            </a:pPr>
            <a:r>
              <a:rPr lang="en"/>
              <a:t>Games</a:t>
            </a:r>
            <a:endParaRPr/>
          </a:p>
          <a:p>
            <a:pPr marL="457200" lvl="0" indent="-311150" algn="l" rtl="0">
              <a:spcBef>
                <a:spcPts val="0"/>
              </a:spcBef>
              <a:spcAft>
                <a:spcPts val="0"/>
              </a:spcAft>
              <a:buSzPts val="1300"/>
              <a:buChar char="●"/>
            </a:pPr>
            <a:r>
              <a:rPr lang="en"/>
              <a:t>Interactive work</a:t>
            </a:r>
            <a:endParaRPr/>
          </a:p>
          <a:p>
            <a:pPr marL="457200" lvl="0" indent="-311150" algn="l" rtl="0">
              <a:spcBef>
                <a:spcPts val="0"/>
              </a:spcBef>
              <a:spcAft>
                <a:spcPts val="0"/>
              </a:spcAft>
              <a:buSzPts val="1300"/>
              <a:buChar char="●"/>
            </a:pPr>
            <a:r>
              <a:rPr lang="en"/>
              <a:t>Lecture notes</a:t>
            </a:r>
            <a:endParaRPr/>
          </a:p>
          <a:p>
            <a:pPr marL="457200" lvl="0" indent="-311150" algn="l" rtl="0">
              <a:spcBef>
                <a:spcPts val="0"/>
              </a:spcBef>
              <a:spcAft>
                <a:spcPts val="0"/>
              </a:spcAft>
              <a:buSzPts val="1300"/>
              <a:buChar char="●"/>
            </a:pPr>
            <a:r>
              <a:rPr lang="en"/>
              <a:t>Textbooks</a:t>
            </a:r>
            <a:endParaRPr/>
          </a:p>
          <a:p>
            <a:pPr marL="457200" lvl="0" indent="-311150" algn="l" rtl="0">
              <a:spcBef>
                <a:spcPts val="0"/>
              </a:spcBef>
              <a:spcAft>
                <a:spcPts val="0"/>
              </a:spcAft>
              <a:buSzPts val="1300"/>
              <a:buChar char="●"/>
            </a:pPr>
            <a:r>
              <a:rPr lang="en"/>
              <a:t>Lesson plans</a:t>
            </a:r>
            <a:endParaRPr/>
          </a:p>
          <a:p>
            <a:pPr marL="457200" lvl="0" indent="-311150" algn="l" rtl="0">
              <a:spcBef>
                <a:spcPts val="0"/>
              </a:spcBef>
              <a:spcAft>
                <a:spcPts val="0"/>
              </a:spcAft>
              <a:buSzPts val="1300"/>
              <a:buChar char="●"/>
            </a:pPr>
            <a:r>
              <a:rPr lang="en"/>
              <a:t>Modules</a:t>
            </a:r>
            <a:endParaRPr/>
          </a:p>
          <a:p>
            <a:pPr marL="457200" lvl="0" indent="-311150" algn="l" rtl="0">
              <a:spcBef>
                <a:spcPts val="0"/>
              </a:spcBef>
              <a:spcAft>
                <a:spcPts val="0"/>
              </a:spcAft>
              <a:buSzPts val="1300"/>
              <a:buChar char="●"/>
            </a:pPr>
            <a:r>
              <a:rPr lang="en"/>
              <a:t>Other resources</a:t>
            </a:r>
            <a:endParaRPr/>
          </a:p>
        </p:txBody>
      </p:sp>
      <p:pic>
        <p:nvPicPr>
          <p:cNvPr id="159" name="Google Shape;159;p17"/>
          <p:cNvPicPr preferRelativeResize="0"/>
          <p:nvPr/>
        </p:nvPicPr>
        <p:blipFill>
          <a:blip r:embed="rId3">
            <a:alphaModFix/>
          </a:blip>
          <a:stretch>
            <a:fillRect/>
          </a:stretch>
        </p:blipFill>
        <p:spPr>
          <a:xfrm>
            <a:off x="1138000" y="1567551"/>
            <a:ext cx="3434000" cy="2403800"/>
          </a:xfrm>
          <a:prstGeom prst="rect">
            <a:avLst/>
          </a:prstGeom>
          <a:noFill/>
          <a:ln>
            <a:noFill/>
          </a:ln>
        </p:spPr>
      </p:pic>
      <p:sp>
        <p:nvSpPr>
          <p:cNvPr id="160" name="Google Shape;160;p17"/>
          <p:cNvSpPr txBox="1"/>
          <p:nvPr/>
        </p:nvSpPr>
        <p:spPr>
          <a:xfrm>
            <a:off x="3379800" y="3678850"/>
            <a:ext cx="1192200" cy="29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700">
                <a:latin typeface="Lato"/>
                <a:ea typeface="Lato"/>
                <a:cs typeface="Lato"/>
                <a:sym typeface="Lato"/>
              </a:rPr>
              <a:t>https://flic.kr/p/212JrPx</a:t>
            </a:r>
            <a:endParaRPr sz="700">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Finding existing OERs	</a:t>
            </a:r>
            <a:endParaRPr/>
          </a:p>
        </p:txBody>
      </p:sp>
      <p:sp>
        <p:nvSpPr>
          <p:cNvPr id="166" name="Google Shape;166;p1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Internet is awash in OER TEXTBOOK resources.  Here are some we’ve used successfully  (Use these or add your own).  </a:t>
            </a:r>
            <a:endParaRPr/>
          </a:p>
          <a:p>
            <a:pPr marL="0" lvl="0" indent="0" algn="l" rtl="0">
              <a:spcBef>
                <a:spcPts val="1200"/>
              </a:spcBef>
              <a:spcAft>
                <a:spcPts val="0"/>
              </a:spcAft>
              <a:buNone/>
            </a:pPr>
            <a:r>
              <a:rPr lang="en" u="sng">
                <a:solidFill>
                  <a:schemeClr val="hlink"/>
                </a:solidFill>
                <a:hlinkClick r:id="rId3"/>
              </a:rPr>
              <a:t>OER Commons</a:t>
            </a:r>
            <a:endParaRPr/>
          </a:p>
          <a:p>
            <a:pPr marL="0" lvl="0" indent="0" algn="l" rtl="0">
              <a:spcBef>
                <a:spcPts val="1200"/>
              </a:spcBef>
              <a:spcAft>
                <a:spcPts val="0"/>
              </a:spcAft>
              <a:buNone/>
            </a:pPr>
            <a:r>
              <a:rPr lang="en" u="sng">
                <a:solidFill>
                  <a:schemeClr val="hlink"/>
                </a:solidFill>
                <a:hlinkClick r:id="rId4"/>
              </a:rPr>
              <a:t>OpenNJ</a:t>
            </a:r>
            <a:endParaRPr/>
          </a:p>
          <a:p>
            <a:pPr marL="0" lvl="0" indent="0" algn="l" rtl="0">
              <a:spcBef>
                <a:spcPts val="1200"/>
              </a:spcBef>
              <a:spcAft>
                <a:spcPts val="0"/>
              </a:spcAft>
              <a:buNone/>
            </a:pPr>
            <a:r>
              <a:rPr lang="en" u="sng">
                <a:solidFill>
                  <a:schemeClr val="hlink"/>
                </a:solidFill>
                <a:hlinkClick r:id="rId5"/>
              </a:rPr>
              <a:t>Open Stax</a:t>
            </a:r>
            <a:endParaRPr/>
          </a:p>
          <a:p>
            <a:pPr marL="0" lvl="0" indent="0" algn="l" rtl="0">
              <a:spcBef>
                <a:spcPts val="1200"/>
              </a:spcBef>
              <a:spcAft>
                <a:spcPts val="0"/>
              </a:spcAft>
              <a:buNone/>
            </a:pPr>
            <a:r>
              <a:rPr lang="en" u="sng">
                <a:solidFill>
                  <a:schemeClr val="hlink"/>
                </a:solidFill>
                <a:hlinkClick r:id="rId6"/>
              </a:rPr>
              <a:t>Open Textbook Library</a:t>
            </a:r>
            <a:endParaRPr/>
          </a:p>
          <a:p>
            <a:pPr marL="0" lvl="0" indent="0" algn="l" rtl="0">
              <a:spcBef>
                <a:spcPts val="1200"/>
              </a:spcBef>
              <a:spcAft>
                <a:spcPts val="1200"/>
              </a:spcAft>
              <a:buNone/>
            </a:pPr>
            <a:r>
              <a:rPr lang="en" u="sng">
                <a:solidFill>
                  <a:schemeClr val="hlink"/>
                </a:solidFill>
                <a:hlinkClick r:id="rId7"/>
              </a:rPr>
              <a:t>Skills Commons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Modifying OERs</a:t>
            </a:r>
            <a:endParaRPr/>
          </a:p>
        </p:txBody>
      </p:sp>
      <p:sp>
        <p:nvSpPr>
          <p:cNvPr id="172" name="Google Shape;172;p19"/>
          <p:cNvSpPr txBox="1">
            <a:spLocks noGrp="1"/>
          </p:cNvSpPr>
          <p:nvPr>
            <p:ph type="body" idx="1"/>
          </p:nvPr>
        </p:nvSpPr>
        <p:spPr>
          <a:xfrm>
            <a:off x="1297500" y="1188650"/>
            <a:ext cx="7038900" cy="2911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Information on how OERs can be modified and adapted and why that is useful (modify based on your needs).  </a:t>
            </a:r>
            <a:endParaRPr/>
          </a:p>
        </p:txBody>
      </p:sp>
      <p:pic>
        <p:nvPicPr>
          <p:cNvPr id="173" name="Google Shape;173;p19">
            <a:hlinkClick r:id="rId3"/>
          </p:cNvPr>
          <p:cNvPicPr preferRelativeResize="0"/>
          <p:nvPr/>
        </p:nvPicPr>
        <p:blipFill>
          <a:blip r:embed="rId4">
            <a:alphaModFix/>
          </a:blip>
          <a:stretch>
            <a:fillRect/>
          </a:stretch>
        </p:blipFill>
        <p:spPr>
          <a:xfrm>
            <a:off x="5486400" y="1828795"/>
            <a:ext cx="2127800" cy="2753975"/>
          </a:xfrm>
          <a:prstGeom prst="rect">
            <a:avLst/>
          </a:prstGeom>
          <a:noFill/>
          <a:ln>
            <a:noFill/>
          </a:ln>
        </p:spPr>
      </p:pic>
      <p:pic>
        <p:nvPicPr>
          <p:cNvPr id="174" name="Google Shape;174;p19">
            <a:hlinkClick r:id="rId5"/>
          </p:cNvPr>
          <p:cNvPicPr preferRelativeResize="0"/>
          <p:nvPr/>
        </p:nvPicPr>
        <p:blipFill>
          <a:blip r:embed="rId6">
            <a:alphaModFix/>
          </a:blip>
          <a:stretch>
            <a:fillRect/>
          </a:stretch>
        </p:blipFill>
        <p:spPr>
          <a:xfrm>
            <a:off x="1529800" y="1828800"/>
            <a:ext cx="2127800" cy="275398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Creating OERs	</a:t>
            </a:r>
            <a:endParaRPr/>
          </a:p>
        </p:txBody>
      </p:sp>
      <p:sp>
        <p:nvSpPr>
          <p:cNvPr id="180" name="Google Shape;180;p20"/>
          <p:cNvSpPr txBox="1">
            <a:spLocks noGrp="1"/>
          </p:cNvSpPr>
          <p:nvPr>
            <p:ph type="body" idx="1"/>
          </p:nvPr>
        </p:nvSpPr>
        <p:spPr>
          <a:xfrm>
            <a:off x="1297500" y="1003225"/>
            <a:ext cx="7038900" cy="359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a:t>Information on how and why new OERs are created (add your own).  </a:t>
            </a:r>
            <a:endParaRPr/>
          </a:p>
        </p:txBody>
      </p:sp>
      <p:pic>
        <p:nvPicPr>
          <p:cNvPr id="181" name="Google Shape;181;p20" descr="&quot;Creating Open Educational Resources&quot; by Abbey Elder is licensed under a CC BY 4.0 International license: https://creativecommons.org/licenses/by/4.0/&#10;&#10;This video contains 5 tips for instructors creating OER for the first time: &#10;1) Determine how your OER will meet your course's needs&#10;2) Check if you've already created something you can use as a base for your OER&#10;3) Evaluate tools and determine where you will build your OER&#10;4) Consider what license you will apply to your OER&#10;5) Decide where and how you want to share your OER &#10;&#10;ISU OER Library Guide: http://instr.iastate.libguides.com/OER&#10;&#10;References:&#10;Aesoph, L. &amp; Coolidge, A. (2014). BC open textbook authoring guide. Retrieved from https://opentextbc.ca/opentextbook/&#10;Faldin, M. &amp; Lauritsen, K. (2017). Authoring tools. In Authoring open textbooks. Retrieved from https://press.rebus.community/authoropen/chapter/authoring-tools/&#10;Jentechlearning. (2016, June 14). 10 steps to developing an OER [blog post]. Retrieved from https://jentechlearning.wordpress.com/2016/06/14/10-steps-to-developing-an-oer/&#10;Jung, I. &amp; Hong, S. (2016). Faculty members’ instructional priorities for adopting OER. Retrieved from http://www.irrodl.org/index.php/irrodl/article/view/2803&#10;Marking your work with a CC license. (2017, September 12). Retrieved from https://wiki.creativecommons.org/wiki/Marking_your_work_with_a_CC_license&#10;Moore, A. (2016). Open textbooks using OER Commons’ Open Author tool [Youtube Video]. Retrieved from https://www.youtube.com/watch?v=0Zf9frXpgGg&#10;&#10;The music used in this video is&#10;Divider by Chris Zabriskie is licensed under a Creative Commons Attribution license (https://creativecommons.org/licenses/by/4.0/)&#10;Source: http://chriszabriskie.com/divider/&#10;Artist: http://chriszabriskie.com/&#10;&#10;AND&#10;&#10;Filing Away by Blue Dot Sessions, from their album, Crab Shack: http://freemusicarchive.org/music/Blue_Dot_Sessions/Crab_Shack/&#10;Crab Shack by Blue Dot Sessions is licensed under a Attribution-NonCommercial License." title="Creating Open Educational Resources: Tips for New Creators">
            <a:hlinkClick r:id="rId3"/>
          </p:cNvPr>
          <p:cNvPicPr preferRelativeResize="0"/>
          <p:nvPr/>
        </p:nvPicPr>
        <p:blipFill>
          <a:blip r:embed="rId4">
            <a:alphaModFix/>
          </a:blip>
          <a:stretch>
            <a:fillRect/>
          </a:stretch>
        </p:blipFill>
        <p:spPr>
          <a:xfrm>
            <a:off x="2341100" y="1362625"/>
            <a:ext cx="4461800" cy="3346350"/>
          </a:xfrm>
          <a:prstGeom prst="rect">
            <a:avLst/>
          </a:prstGeom>
          <a:noFill/>
          <a:ln>
            <a:noFill/>
          </a:ln>
        </p:spPr>
      </p:pic>
      <p:sp>
        <p:nvSpPr>
          <p:cNvPr id="182" name="Google Shape;182;p20"/>
          <p:cNvSpPr txBox="1"/>
          <p:nvPr/>
        </p:nvSpPr>
        <p:spPr>
          <a:xfrm>
            <a:off x="1297500" y="4763750"/>
            <a:ext cx="6998100" cy="284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650">
                <a:solidFill>
                  <a:schemeClr val="lt1"/>
                </a:solidFill>
                <a:latin typeface="Montserrat"/>
                <a:ea typeface="Montserrat"/>
                <a:cs typeface="Montserrat"/>
                <a:sym typeface="Montserrat"/>
              </a:rPr>
              <a:t>"Creating Open Educational Resources" by Abbey Elder is licensed under a Creative Commons BY 4.0 International license:</a:t>
            </a:r>
            <a:r>
              <a:rPr lang="en" sz="650">
                <a:solidFill>
                  <a:schemeClr val="lt1"/>
                </a:solidFill>
                <a:uFill>
                  <a:noFill/>
                </a:uFill>
                <a:latin typeface="Montserrat"/>
                <a:ea typeface="Montserrat"/>
                <a:cs typeface="Montserrat"/>
                <a:sym typeface="Montserrat"/>
                <a:hlinkClick r:id="rId5">
                  <a:extLst>
                    <a:ext uri="{A12FA001-AC4F-418D-AE19-62706E023703}">
                      <ahyp:hlinkClr xmlns:ahyp="http://schemas.microsoft.com/office/drawing/2018/hyperlinkcolor" val="tx"/>
                    </a:ext>
                  </a:extLst>
                </a:hlinkClick>
              </a:rPr>
              <a:t> </a:t>
            </a:r>
            <a:r>
              <a:rPr lang="en" sz="650" u="sng">
                <a:solidFill>
                  <a:schemeClr val="lt1"/>
                </a:solidFill>
                <a:latin typeface="Montserrat"/>
                <a:ea typeface="Montserrat"/>
                <a:cs typeface="Montserrat"/>
                <a:sym typeface="Montserrat"/>
                <a:hlinkClick r:id="rId5">
                  <a:extLst>
                    <a:ext uri="{A12FA001-AC4F-418D-AE19-62706E023703}">
                      <ahyp:hlinkClr xmlns:ahyp="http://schemas.microsoft.com/office/drawing/2018/hyperlinkcolor" val="tx"/>
                    </a:ext>
                  </a:extLst>
                </a:hlinkClick>
              </a:rPr>
              <a:t>https://creativecommons.org/licenses/...</a:t>
            </a:r>
            <a:endParaRPr sz="1000">
              <a:solidFill>
                <a:schemeClr val="lt1"/>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Adopting OERs	</a:t>
            </a:r>
            <a:endParaRPr/>
          </a:p>
        </p:txBody>
      </p:sp>
      <p:sp>
        <p:nvSpPr>
          <p:cNvPr id="188" name="Google Shape;188;p21"/>
          <p:cNvSpPr txBox="1">
            <a:spLocks noGrp="1"/>
          </p:cNvSpPr>
          <p:nvPr>
            <p:ph type="body" idx="1"/>
          </p:nvPr>
        </p:nvSpPr>
        <p:spPr>
          <a:xfrm>
            <a:off x="1039975" y="979025"/>
            <a:ext cx="7892700" cy="697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Information on how OERs have been adopted by faculty at your or a sister institution (add your own video).</a:t>
            </a:r>
            <a:endParaRPr/>
          </a:p>
        </p:txBody>
      </p:sp>
      <p:pic>
        <p:nvPicPr>
          <p:cNvPr id="189" name="Google Shape;189;p21" descr="Open Education Resources, OER, is helping students succeed and save money. OER courses provide students with no or low-cost course materials such as textbooks, workbooks, or other high-quality materials RSCJ is one of many campuses nationwide starting to make higher education more affordable. Learn more about OER today by emailing eLearning@RCSJ.edu." title="Welcome to Open  OER at Rowan College New Jersey">
            <a:hlinkClick r:id="rId3"/>
          </p:cNvPr>
          <p:cNvPicPr preferRelativeResize="0"/>
          <p:nvPr/>
        </p:nvPicPr>
        <p:blipFill>
          <a:blip r:embed="rId4">
            <a:alphaModFix/>
          </a:blip>
          <a:stretch>
            <a:fillRect/>
          </a:stretch>
        </p:blipFill>
        <p:spPr>
          <a:xfrm>
            <a:off x="2286000" y="1307850"/>
            <a:ext cx="4572000" cy="3429000"/>
          </a:xfrm>
          <a:prstGeom prst="rect">
            <a:avLst/>
          </a:prstGeom>
          <a:noFill/>
          <a:ln>
            <a:noFill/>
          </a:ln>
        </p:spPr>
      </p:pic>
      <p:sp>
        <p:nvSpPr>
          <p:cNvPr id="190" name="Google Shape;190;p21"/>
          <p:cNvSpPr txBox="1"/>
          <p:nvPr/>
        </p:nvSpPr>
        <p:spPr>
          <a:xfrm>
            <a:off x="1645500" y="4793275"/>
            <a:ext cx="5853000" cy="38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600">
                <a:solidFill>
                  <a:schemeClr val="lt1"/>
                </a:solidFill>
                <a:latin typeface="Montserrat"/>
                <a:ea typeface="Montserrat"/>
                <a:cs typeface="Montserrat"/>
                <a:sym typeface="Montserrat"/>
              </a:rPr>
              <a:t>“Welcome to Open OER at Rowan College New Jersey”  by Rowan University is licensed under Creative Commons Attribution NonCommercial Sharealike 4.0 International: </a:t>
            </a:r>
            <a:r>
              <a:rPr lang="en" sz="600" u="sng">
                <a:solidFill>
                  <a:schemeClr val="hlink"/>
                </a:solidFill>
                <a:latin typeface="Montserrat"/>
                <a:ea typeface="Montserrat"/>
                <a:cs typeface="Montserrat"/>
                <a:sym typeface="Montserrat"/>
                <a:hlinkClick r:id="rId5"/>
              </a:rPr>
              <a:t>https://creativecommons.org/licenses/by-nc-sa/4.0/</a:t>
            </a:r>
            <a:r>
              <a:rPr lang="en" sz="600">
                <a:solidFill>
                  <a:schemeClr val="lt1"/>
                </a:solidFill>
                <a:latin typeface="Montserrat"/>
                <a:ea typeface="Montserrat"/>
                <a:cs typeface="Montserrat"/>
                <a:sym typeface="Montserrat"/>
              </a:rPr>
              <a:t> </a:t>
            </a:r>
            <a:endParaRPr sz="600">
              <a:solidFill>
                <a:schemeClr val="lt1"/>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856</Words>
  <Application>Microsoft Office PowerPoint</Application>
  <PresentationFormat>On-screen Show (16:9)</PresentationFormat>
  <Paragraphs>93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Montserrat</vt:lpstr>
      <vt:lpstr>Lato</vt:lpstr>
      <vt:lpstr>Focus</vt:lpstr>
      <vt:lpstr>Faculty Workshop: OER </vt:lpstr>
      <vt:lpstr>What We’ll Review in this Presentation</vt:lpstr>
      <vt:lpstr>What is an OER</vt:lpstr>
      <vt:lpstr>What are the 5Rs of OER?</vt:lpstr>
      <vt:lpstr>Examples of OER</vt:lpstr>
      <vt:lpstr>Finding existing OERs </vt:lpstr>
      <vt:lpstr>Modifying OERs</vt:lpstr>
      <vt:lpstr>Creating OERs </vt:lpstr>
      <vt:lpstr>Adopting OERs </vt:lpstr>
      <vt:lpstr>How [blank] NJ institution is already using OER’s or future plans </vt:lpstr>
      <vt:lpstr>Now what?</vt:lpstr>
      <vt:lpstr>Creative Commons</vt:lpstr>
      <vt:lpstr>The Six CC (Creative Commons) Licenses</vt:lpstr>
      <vt:lpstr>Continued…</vt:lpstr>
      <vt:lpstr>The Creative Commons Public Domain Dedication (aka CC Zero)</vt:lpstr>
      <vt:lpstr>Other resources </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Workshop: OER </dc:title>
  <dc:creator>Reference</dc:creator>
  <cp:lastModifiedBy>Reference</cp:lastModifiedBy>
  <cp:revision>1</cp:revision>
  <dcterms:modified xsi:type="dcterms:W3CDTF">2022-08-15T15:40:43Z</dcterms:modified>
</cp:coreProperties>
</file>