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handoutMasterIdLst>
    <p:handoutMasterId r:id="rId32"/>
  </p:handoutMasterIdLst>
  <p:sldIdLst>
    <p:sldId id="305" r:id="rId5"/>
    <p:sldId id="274" r:id="rId6"/>
    <p:sldId id="273" r:id="rId7"/>
    <p:sldId id="258" r:id="rId8"/>
    <p:sldId id="260" r:id="rId9"/>
    <p:sldId id="262" r:id="rId10"/>
    <p:sldId id="292" r:id="rId11"/>
    <p:sldId id="294" r:id="rId12"/>
    <p:sldId id="298" r:id="rId13"/>
    <p:sldId id="299" r:id="rId14"/>
    <p:sldId id="300" r:id="rId15"/>
    <p:sldId id="301" r:id="rId16"/>
    <p:sldId id="288" r:id="rId17"/>
    <p:sldId id="289" r:id="rId18"/>
    <p:sldId id="287" r:id="rId19"/>
    <p:sldId id="302" r:id="rId20"/>
    <p:sldId id="321" r:id="rId21"/>
    <p:sldId id="265" r:id="rId22"/>
    <p:sldId id="306" r:id="rId23"/>
    <p:sldId id="307" r:id="rId24"/>
    <p:sldId id="303" r:id="rId25"/>
    <p:sldId id="318" r:id="rId26"/>
    <p:sldId id="319" r:id="rId27"/>
    <p:sldId id="320" r:id="rId28"/>
    <p:sldId id="261" r:id="rId29"/>
    <p:sldId id="2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sorterViewPr>
    <p:cViewPr>
      <p:scale>
        <a:sx n="100" d="100"/>
        <a:sy n="100" d="100"/>
      </p:scale>
      <p:origin x="0" y="-9414"/>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Chudnick" userId="baf61f61-a242-4012-a465-0270382d3865" providerId="ADAL" clId="{70477D03-E256-4FC5-A9C8-5339B79A1389}"/>
    <pc:docChg chg="undo addSld delSld">
      <pc:chgData name="Steven Chudnick" userId="baf61f61-a242-4012-a465-0270382d3865" providerId="ADAL" clId="{70477D03-E256-4FC5-A9C8-5339B79A1389}" dt="2022-02-16T15:59:15.553" v="60" actId="2696"/>
      <pc:docMkLst>
        <pc:docMk/>
      </pc:docMkLst>
      <pc:sldChg chg="del">
        <pc:chgData name="Steven Chudnick" userId="baf61f61-a242-4012-a465-0270382d3865" providerId="ADAL" clId="{70477D03-E256-4FC5-A9C8-5339B79A1389}" dt="2022-02-16T15:58:25.086" v="8" actId="2696"/>
        <pc:sldMkLst>
          <pc:docMk/>
          <pc:sldMk cId="3132160259" sldId="256"/>
        </pc:sldMkLst>
      </pc:sldChg>
      <pc:sldChg chg="add del">
        <pc:chgData name="Steven Chudnick" userId="baf61f61-a242-4012-a465-0270382d3865" providerId="ADAL" clId="{70477D03-E256-4FC5-A9C8-5339B79A1389}" dt="2022-02-16T15:58:39.712" v="27" actId="2696"/>
        <pc:sldMkLst>
          <pc:docMk/>
          <pc:sldMk cId="1795910512" sldId="258"/>
        </pc:sldMkLst>
      </pc:sldChg>
      <pc:sldChg chg="del">
        <pc:chgData name="Steven Chudnick" userId="baf61f61-a242-4012-a465-0270382d3865" providerId="ADAL" clId="{70477D03-E256-4FC5-A9C8-5339B79A1389}" dt="2022-02-16T15:58:25.088" v="10" actId="2696"/>
        <pc:sldMkLst>
          <pc:docMk/>
          <pc:sldMk cId="606684260" sldId="259"/>
        </pc:sldMkLst>
      </pc:sldChg>
      <pc:sldChg chg="add del">
        <pc:chgData name="Steven Chudnick" userId="baf61f61-a242-4012-a465-0270382d3865" providerId="ADAL" clId="{70477D03-E256-4FC5-A9C8-5339B79A1389}" dt="2022-02-16T15:58:39.712" v="26" actId="2696"/>
        <pc:sldMkLst>
          <pc:docMk/>
          <pc:sldMk cId="2831136451" sldId="260"/>
        </pc:sldMkLst>
      </pc:sldChg>
      <pc:sldChg chg="del">
        <pc:chgData name="Steven Chudnick" userId="baf61f61-a242-4012-a465-0270382d3865" providerId="ADAL" clId="{70477D03-E256-4FC5-A9C8-5339B79A1389}" dt="2022-02-16T15:58:25.088" v="9" actId="2696"/>
        <pc:sldMkLst>
          <pc:docMk/>
          <pc:sldMk cId="1806906048" sldId="266"/>
        </pc:sldMkLst>
      </pc:sldChg>
      <pc:sldChg chg="del">
        <pc:chgData name="Steven Chudnick" userId="baf61f61-a242-4012-a465-0270382d3865" providerId="ADAL" clId="{70477D03-E256-4FC5-A9C8-5339B79A1389}" dt="2022-02-16T15:58:25.088" v="12" actId="2696"/>
        <pc:sldMkLst>
          <pc:docMk/>
          <pc:sldMk cId="2962923009" sldId="267"/>
        </pc:sldMkLst>
      </pc:sldChg>
      <pc:sldChg chg="add del">
        <pc:chgData name="Steven Chudnick" userId="baf61f61-a242-4012-a465-0270382d3865" providerId="ADAL" clId="{70477D03-E256-4FC5-A9C8-5339B79A1389}" dt="2022-02-16T15:59:06.507" v="46" actId="2696"/>
        <pc:sldMkLst>
          <pc:docMk/>
          <pc:sldMk cId="2024785261" sldId="269"/>
        </pc:sldMkLst>
      </pc:sldChg>
      <pc:sldChg chg="add del">
        <pc:chgData name="Steven Chudnick" userId="baf61f61-a242-4012-a465-0270382d3865" providerId="ADAL" clId="{70477D03-E256-4FC5-A9C8-5339B79A1389}" dt="2022-02-16T15:58:58.364" v="43" actId="2696"/>
        <pc:sldMkLst>
          <pc:docMk/>
          <pc:sldMk cId="92979977" sldId="270"/>
        </pc:sldMkLst>
      </pc:sldChg>
      <pc:sldChg chg="add del">
        <pc:chgData name="Steven Chudnick" userId="baf61f61-a242-4012-a465-0270382d3865" providerId="ADAL" clId="{70477D03-E256-4FC5-A9C8-5339B79A1389}" dt="2022-02-16T15:58:58.366" v="45" actId="2696"/>
        <pc:sldMkLst>
          <pc:docMk/>
          <pc:sldMk cId="2816256522" sldId="271"/>
        </pc:sldMkLst>
      </pc:sldChg>
      <pc:sldChg chg="del">
        <pc:chgData name="Steven Chudnick" userId="baf61f61-a242-4012-a465-0270382d3865" providerId="ADAL" clId="{70477D03-E256-4FC5-A9C8-5339B79A1389}" dt="2022-02-16T15:58:25.076" v="0" actId="2696"/>
        <pc:sldMkLst>
          <pc:docMk/>
          <pc:sldMk cId="2993929199" sldId="272"/>
        </pc:sldMkLst>
      </pc:sldChg>
      <pc:sldChg chg="add del">
        <pc:chgData name="Steven Chudnick" userId="baf61f61-a242-4012-a465-0270382d3865" providerId="ADAL" clId="{70477D03-E256-4FC5-A9C8-5339B79A1389}" dt="2022-02-16T15:58:39.712" v="28" actId="2696"/>
        <pc:sldMkLst>
          <pc:docMk/>
          <pc:sldMk cId="1984151504" sldId="273"/>
        </pc:sldMkLst>
      </pc:sldChg>
      <pc:sldChg chg="add del">
        <pc:chgData name="Steven Chudnick" userId="baf61f61-a242-4012-a465-0270382d3865" providerId="ADAL" clId="{70477D03-E256-4FC5-A9C8-5339B79A1389}" dt="2022-02-16T15:58:39.712" v="29" actId="2696"/>
        <pc:sldMkLst>
          <pc:docMk/>
          <pc:sldMk cId="2029543219" sldId="274"/>
        </pc:sldMkLst>
      </pc:sldChg>
      <pc:sldChg chg="del">
        <pc:chgData name="Steven Chudnick" userId="baf61f61-a242-4012-a465-0270382d3865" providerId="ADAL" clId="{70477D03-E256-4FC5-A9C8-5339B79A1389}" dt="2022-02-16T15:58:25.078" v="1" actId="2696"/>
        <pc:sldMkLst>
          <pc:docMk/>
          <pc:sldMk cId="2487921110" sldId="276"/>
        </pc:sldMkLst>
      </pc:sldChg>
      <pc:sldChg chg="del">
        <pc:chgData name="Steven Chudnick" userId="baf61f61-a242-4012-a465-0270382d3865" providerId="ADAL" clId="{70477D03-E256-4FC5-A9C8-5339B79A1389}" dt="2022-02-16T15:58:25.079" v="2" actId="2696"/>
        <pc:sldMkLst>
          <pc:docMk/>
          <pc:sldMk cId="2132392450" sldId="277"/>
        </pc:sldMkLst>
      </pc:sldChg>
      <pc:sldChg chg="del">
        <pc:chgData name="Steven Chudnick" userId="baf61f61-a242-4012-a465-0270382d3865" providerId="ADAL" clId="{70477D03-E256-4FC5-A9C8-5339B79A1389}" dt="2022-02-16T15:58:25.080" v="3" actId="2696"/>
        <pc:sldMkLst>
          <pc:docMk/>
          <pc:sldMk cId="927360266" sldId="278"/>
        </pc:sldMkLst>
      </pc:sldChg>
      <pc:sldChg chg="del">
        <pc:chgData name="Steven Chudnick" userId="baf61f61-a242-4012-a465-0270382d3865" providerId="ADAL" clId="{70477D03-E256-4FC5-A9C8-5339B79A1389}" dt="2022-02-16T15:58:25.083" v="5" actId="2696"/>
        <pc:sldMkLst>
          <pc:docMk/>
          <pc:sldMk cId="1045357936" sldId="279"/>
        </pc:sldMkLst>
      </pc:sldChg>
      <pc:sldChg chg="del">
        <pc:chgData name="Steven Chudnick" userId="baf61f61-a242-4012-a465-0270382d3865" providerId="ADAL" clId="{70477D03-E256-4FC5-A9C8-5339B79A1389}" dt="2022-02-16T15:58:25.084" v="6" actId="2696"/>
        <pc:sldMkLst>
          <pc:docMk/>
          <pc:sldMk cId="2205071473" sldId="280"/>
        </pc:sldMkLst>
      </pc:sldChg>
      <pc:sldChg chg="del">
        <pc:chgData name="Steven Chudnick" userId="baf61f61-a242-4012-a465-0270382d3865" providerId="ADAL" clId="{70477D03-E256-4FC5-A9C8-5339B79A1389}" dt="2022-02-16T15:58:25.085" v="7" actId="2696"/>
        <pc:sldMkLst>
          <pc:docMk/>
          <pc:sldMk cId="3381334820" sldId="281"/>
        </pc:sldMkLst>
      </pc:sldChg>
      <pc:sldChg chg="add del">
        <pc:chgData name="Steven Chudnick" userId="baf61f61-a242-4012-a465-0270382d3865" providerId="ADAL" clId="{70477D03-E256-4FC5-A9C8-5339B79A1389}" dt="2022-02-16T15:58:58.365" v="44" actId="2696"/>
        <pc:sldMkLst>
          <pc:docMk/>
          <pc:sldMk cId="3933396629" sldId="282"/>
        </pc:sldMkLst>
      </pc:sldChg>
      <pc:sldChg chg="add del">
        <pc:chgData name="Steven Chudnick" userId="baf61f61-a242-4012-a465-0270382d3865" providerId="ADAL" clId="{70477D03-E256-4FC5-A9C8-5339B79A1389}" dt="2022-02-16T15:58:58.359" v="40" actId="2696"/>
        <pc:sldMkLst>
          <pc:docMk/>
          <pc:sldMk cId="1178346828" sldId="283"/>
        </pc:sldMkLst>
      </pc:sldChg>
      <pc:sldChg chg="add del">
        <pc:chgData name="Steven Chudnick" userId="baf61f61-a242-4012-a465-0270382d3865" providerId="ADAL" clId="{70477D03-E256-4FC5-A9C8-5339B79A1389}" dt="2022-02-16T15:58:58.360" v="41" actId="2696"/>
        <pc:sldMkLst>
          <pc:docMk/>
          <pc:sldMk cId="3467899070" sldId="284"/>
        </pc:sldMkLst>
      </pc:sldChg>
      <pc:sldChg chg="add del">
        <pc:chgData name="Steven Chudnick" userId="baf61f61-a242-4012-a465-0270382d3865" providerId="ADAL" clId="{70477D03-E256-4FC5-A9C8-5339B79A1389}" dt="2022-02-16T15:58:58.362" v="42" actId="2696"/>
        <pc:sldMkLst>
          <pc:docMk/>
          <pc:sldMk cId="4294518737" sldId="285"/>
        </pc:sldMkLst>
      </pc:sldChg>
      <pc:sldChg chg="add del">
        <pc:chgData name="Steven Chudnick" userId="baf61f61-a242-4012-a465-0270382d3865" providerId="ADAL" clId="{70477D03-E256-4FC5-A9C8-5339B79A1389}" dt="2022-02-16T15:58:58.358" v="39" actId="2696"/>
        <pc:sldMkLst>
          <pc:docMk/>
          <pc:sldMk cId="4149907907" sldId="286"/>
        </pc:sldMkLst>
      </pc:sldChg>
      <pc:sldChg chg="del">
        <pc:chgData name="Steven Chudnick" userId="baf61f61-a242-4012-a465-0270382d3865" providerId="ADAL" clId="{70477D03-E256-4FC5-A9C8-5339B79A1389}" dt="2022-02-16T15:58:25.088" v="11" actId="2696"/>
        <pc:sldMkLst>
          <pc:docMk/>
          <pc:sldMk cId="533071112" sldId="290"/>
        </pc:sldMkLst>
      </pc:sldChg>
      <pc:sldChg chg="add del">
        <pc:chgData name="Steven Chudnick" userId="baf61f61-a242-4012-a465-0270382d3865" providerId="ADAL" clId="{70477D03-E256-4FC5-A9C8-5339B79A1389}" dt="2022-02-16T15:59:06.509" v="47" actId="2696"/>
        <pc:sldMkLst>
          <pc:docMk/>
          <pc:sldMk cId="2486675482" sldId="291"/>
        </pc:sldMkLst>
      </pc:sldChg>
      <pc:sldChg chg="del">
        <pc:chgData name="Steven Chudnick" userId="baf61f61-a242-4012-a465-0270382d3865" providerId="ADAL" clId="{70477D03-E256-4FC5-A9C8-5339B79A1389}" dt="2022-02-16T15:59:15.543" v="48" actId="2696"/>
        <pc:sldMkLst>
          <pc:docMk/>
          <pc:sldMk cId="227925458" sldId="304"/>
        </pc:sldMkLst>
      </pc:sldChg>
      <pc:sldChg chg="del">
        <pc:chgData name="Steven Chudnick" userId="baf61f61-a242-4012-a465-0270382d3865" providerId="ADAL" clId="{70477D03-E256-4FC5-A9C8-5339B79A1389}" dt="2022-02-16T15:59:15.544" v="49" actId="2696"/>
        <pc:sldMkLst>
          <pc:docMk/>
          <pc:sldMk cId="4184264901" sldId="308"/>
        </pc:sldMkLst>
      </pc:sldChg>
      <pc:sldChg chg="del">
        <pc:chgData name="Steven Chudnick" userId="baf61f61-a242-4012-a465-0270382d3865" providerId="ADAL" clId="{70477D03-E256-4FC5-A9C8-5339B79A1389}" dt="2022-02-16T15:59:15.545" v="50" actId="2696"/>
        <pc:sldMkLst>
          <pc:docMk/>
          <pc:sldMk cId="3901778399" sldId="309"/>
        </pc:sldMkLst>
      </pc:sldChg>
      <pc:sldChg chg="del">
        <pc:chgData name="Steven Chudnick" userId="baf61f61-a242-4012-a465-0270382d3865" providerId="ADAL" clId="{70477D03-E256-4FC5-A9C8-5339B79A1389}" dt="2022-02-16T15:59:15.546" v="51" actId="2696"/>
        <pc:sldMkLst>
          <pc:docMk/>
          <pc:sldMk cId="4251335784" sldId="310"/>
        </pc:sldMkLst>
      </pc:sldChg>
      <pc:sldChg chg="del">
        <pc:chgData name="Steven Chudnick" userId="baf61f61-a242-4012-a465-0270382d3865" providerId="ADAL" clId="{70477D03-E256-4FC5-A9C8-5339B79A1389}" dt="2022-02-16T15:59:15.547" v="52" actId="2696"/>
        <pc:sldMkLst>
          <pc:docMk/>
          <pc:sldMk cId="255936360" sldId="311"/>
        </pc:sldMkLst>
      </pc:sldChg>
      <pc:sldChg chg="del">
        <pc:chgData name="Steven Chudnick" userId="baf61f61-a242-4012-a465-0270382d3865" providerId="ADAL" clId="{70477D03-E256-4FC5-A9C8-5339B79A1389}" dt="2022-02-16T15:59:15.548" v="53" actId="2696"/>
        <pc:sldMkLst>
          <pc:docMk/>
          <pc:sldMk cId="416565439" sldId="312"/>
        </pc:sldMkLst>
      </pc:sldChg>
      <pc:sldChg chg="del">
        <pc:chgData name="Steven Chudnick" userId="baf61f61-a242-4012-a465-0270382d3865" providerId="ADAL" clId="{70477D03-E256-4FC5-A9C8-5339B79A1389}" dt="2022-02-16T15:59:15.548" v="54" actId="2696"/>
        <pc:sldMkLst>
          <pc:docMk/>
          <pc:sldMk cId="3469175953" sldId="313"/>
        </pc:sldMkLst>
      </pc:sldChg>
      <pc:sldChg chg="del">
        <pc:chgData name="Steven Chudnick" userId="baf61f61-a242-4012-a465-0270382d3865" providerId="ADAL" clId="{70477D03-E256-4FC5-A9C8-5339B79A1389}" dt="2022-02-16T15:59:15.549" v="55" actId="2696"/>
        <pc:sldMkLst>
          <pc:docMk/>
          <pc:sldMk cId="4228525694" sldId="314"/>
        </pc:sldMkLst>
      </pc:sldChg>
      <pc:sldChg chg="del">
        <pc:chgData name="Steven Chudnick" userId="baf61f61-a242-4012-a465-0270382d3865" providerId="ADAL" clId="{70477D03-E256-4FC5-A9C8-5339B79A1389}" dt="2022-02-16T15:59:15.550" v="57" actId="2696"/>
        <pc:sldMkLst>
          <pc:docMk/>
          <pc:sldMk cId="3711313926" sldId="315"/>
        </pc:sldMkLst>
      </pc:sldChg>
      <pc:sldChg chg="del">
        <pc:chgData name="Steven Chudnick" userId="baf61f61-a242-4012-a465-0270382d3865" providerId="ADAL" clId="{70477D03-E256-4FC5-A9C8-5339B79A1389}" dt="2022-02-16T15:59:15.551" v="58" actId="2696"/>
        <pc:sldMkLst>
          <pc:docMk/>
          <pc:sldMk cId="2135100501" sldId="316"/>
        </pc:sldMkLst>
      </pc:sldChg>
      <pc:sldChg chg="del">
        <pc:chgData name="Steven Chudnick" userId="baf61f61-a242-4012-a465-0270382d3865" providerId="ADAL" clId="{70477D03-E256-4FC5-A9C8-5339B79A1389}" dt="2022-02-16T15:59:15.553" v="60" actId="2696"/>
        <pc:sldMkLst>
          <pc:docMk/>
          <pc:sldMk cId="1468697476" sldId="317"/>
        </pc:sldMkLst>
      </pc:sldChg>
      <pc:sldChg chg="del">
        <pc:chgData name="Steven Chudnick" userId="baf61f61-a242-4012-a465-0270382d3865" providerId="ADAL" clId="{70477D03-E256-4FC5-A9C8-5339B79A1389}" dt="2022-02-16T15:59:15.550" v="56" actId="2696"/>
        <pc:sldMkLst>
          <pc:docMk/>
          <pc:sldMk cId="4278555703" sldId="322"/>
        </pc:sldMkLst>
      </pc:sldChg>
      <pc:sldChg chg="del">
        <pc:chgData name="Steven Chudnick" userId="baf61f61-a242-4012-a465-0270382d3865" providerId="ADAL" clId="{70477D03-E256-4FC5-A9C8-5339B79A1389}" dt="2022-02-16T15:59:15.552" v="59" actId="2696"/>
        <pc:sldMkLst>
          <pc:docMk/>
          <pc:sldMk cId="125945609" sldId="323"/>
        </pc:sldMkLst>
      </pc:sldChg>
      <pc:sldChg chg="del">
        <pc:chgData name="Steven Chudnick" userId="baf61f61-a242-4012-a465-0270382d3865" providerId="ADAL" clId="{70477D03-E256-4FC5-A9C8-5339B79A1389}" dt="2022-02-16T15:58:25.082" v="4" actId="2696"/>
        <pc:sldMkLst>
          <pc:docMk/>
          <pc:sldMk cId="3849533229" sldId="324"/>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51E9ECA-8EBA-4945-91EF-2D2D29B5E126}"/>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910C69-8E54-426F-B924-0B3C4C00164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CD24AC8-5D59-40E5-A7FA-94D7E96AC94B}" type="datetimeFigureOut">
              <a:rPr lang="en-US" smtClean="0"/>
              <a:t>2/16/2022</a:t>
            </a:fld>
            <a:endParaRPr lang="en-US"/>
          </a:p>
        </p:txBody>
      </p:sp>
      <p:sp>
        <p:nvSpPr>
          <p:cNvPr id="4" name="Footer Placeholder 3">
            <a:extLst>
              <a:ext uri="{FF2B5EF4-FFF2-40B4-BE49-F238E27FC236}">
                <a16:creationId xmlns:a16="http://schemas.microsoft.com/office/drawing/2014/main" id="{171AC47A-6FB5-4D80-B641-97191821CB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EB95DFEE-AEE7-4535-BF62-38713BB954D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67DE316-1F5B-41D9-90C6-7E7FFDF3A3B1}" type="slidenum">
              <a:rPr lang="en-US" smtClean="0"/>
              <a:t>‹#›</a:t>
            </a:fld>
            <a:endParaRPr lang="en-US"/>
          </a:p>
        </p:txBody>
      </p:sp>
    </p:spTree>
    <p:extLst>
      <p:ext uri="{BB962C8B-B14F-4D97-AF65-F5344CB8AC3E}">
        <p14:creationId xmlns:p14="http://schemas.microsoft.com/office/powerpoint/2010/main" val="5178618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852E0-9EC5-472F-8410-5ACD96CFF5D3}" type="datetimeFigureOut">
              <a:rPr lang="en-US" smtClean="0"/>
              <a:t>2/16/2022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BD1E3C-7BF8-4E1F-AAC9-B09CA0F99935}" type="slidenum">
              <a:rPr lang="en-US" smtClean="0"/>
              <a:t>‹#›</a:t>
            </a:fld>
            <a:endParaRPr lang="en-US"/>
          </a:p>
        </p:txBody>
      </p:sp>
    </p:spTree>
    <p:extLst>
      <p:ext uri="{BB962C8B-B14F-4D97-AF65-F5344CB8AC3E}">
        <p14:creationId xmlns:p14="http://schemas.microsoft.com/office/powerpoint/2010/main" val="2537559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a:t>
            </a:fld>
            <a:endParaRPr lang="en-US"/>
          </a:p>
        </p:txBody>
      </p:sp>
    </p:spTree>
    <p:extLst>
      <p:ext uri="{BB962C8B-B14F-4D97-AF65-F5344CB8AC3E}">
        <p14:creationId xmlns:p14="http://schemas.microsoft.com/office/powerpoint/2010/main" val="1562531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10</a:t>
            </a:fld>
            <a:endParaRPr lang="en-US"/>
          </a:p>
        </p:txBody>
      </p:sp>
    </p:spTree>
    <p:extLst>
      <p:ext uri="{BB962C8B-B14F-4D97-AF65-F5344CB8AC3E}">
        <p14:creationId xmlns:p14="http://schemas.microsoft.com/office/powerpoint/2010/main" val="8247171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11</a:t>
            </a:fld>
            <a:endParaRPr lang="en-US"/>
          </a:p>
        </p:txBody>
      </p:sp>
    </p:spTree>
    <p:extLst>
      <p:ext uri="{BB962C8B-B14F-4D97-AF65-F5344CB8AC3E}">
        <p14:creationId xmlns:p14="http://schemas.microsoft.com/office/powerpoint/2010/main" val="9603036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12</a:t>
            </a:fld>
            <a:endParaRPr lang="en-US"/>
          </a:p>
        </p:txBody>
      </p:sp>
    </p:spTree>
    <p:extLst>
      <p:ext uri="{BB962C8B-B14F-4D97-AF65-F5344CB8AC3E}">
        <p14:creationId xmlns:p14="http://schemas.microsoft.com/office/powerpoint/2010/main" val="1032020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13</a:t>
            </a:fld>
            <a:endParaRPr lang="en-US"/>
          </a:p>
        </p:txBody>
      </p:sp>
    </p:spTree>
    <p:extLst>
      <p:ext uri="{BB962C8B-B14F-4D97-AF65-F5344CB8AC3E}">
        <p14:creationId xmlns:p14="http://schemas.microsoft.com/office/powerpoint/2010/main" val="1943753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14</a:t>
            </a:fld>
            <a:endParaRPr lang="en-US"/>
          </a:p>
        </p:txBody>
      </p:sp>
    </p:spTree>
    <p:extLst>
      <p:ext uri="{BB962C8B-B14F-4D97-AF65-F5344CB8AC3E}">
        <p14:creationId xmlns:p14="http://schemas.microsoft.com/office/powerpoint/2010/main" val="15169375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15</a:t>
            </a:fld>
            <a:endParaRPr lang="en-US"/>
          </a:p>
        </p:txBody>
      </p:sp>
    </p:spTree>
    <p:extLst>
      <p:ext uri="{BB962C8B-B14F-4D97-AF65-F5344CB8AC3E}">
        <p14:creationId xmlns:p14="http://schemas.microsoft.com/office/powerpoint/2010/main" val="308287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16</a:t>
            </a:fld>
            <a:endParaRPr lang="en-US"/>
          </a:p>
        </p:txBody>
      </p:sp>
    </p:spTree>
    <p:extLst>
      <p:ext uri="{BB962C8B-B14F-4D97-AF65-F5344CB8AC3E}">
        <p14:creationId xmlns:p14="http://schemas.microsoft.com/office/powerpoint/2010/main" val="5538157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17</a:t>
            </a:fld>
            <a:endParaRPr lang="en-US"/>
          </a:p>
        </p:txBody>
      </p:sp>
    </p:spTree>
    <p:extLst>
      <p:ext uri="{BB962C8B-B14F-4D97-AF65-F5344CB8AC3E}">
        <p14:creationId xmlns:p14="http://schemas.microsoft.com/office/powerpoint/2010/main" val="22416044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18</a:t>
            </a:fld>
            <a:endParaRPr lang="en-US"/>
          </a:p>
        </p:txBody>
      </p:sp>
    </p:spTree>
    <p:extLst>
      <p:ext uri="{BB962C8B-B14F-4D97-AF65-F5344CB8AC3E}">
        <p14:creationId xmlns:p14="http://schemas.microsoft.com/office/powerpoint/2010/main" val="36630024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19</a:t>
            </a:fld>
            <a:endParaRPr lang="en-US"/>
          </a:p>
        </p:txBody>
      </p:sp>
    </p:spTree>
    <p:extLst>
      <p:ext uri="{BB962C8B-B14F-4D97-AF65-F5344CB8AC3E}">
        <p14:creationId xmlns:p14="http://schemas.microsoft.com/office/powerpoint/2010/main" val="11544308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2</a:t>
            </a:fld>
            <a:endParaRPr lang="en-US"/>
          </a:p>
        </p:txBody>
      </p:sp>
    </p:spTree>
    <p:extLst>
      <p:ext uri="{BB962C8B-B14F-4D97-AF65-F5344CB8AC3E}">
        <p14:creationId xmlns:p14="http://schemas.microsoft.com/office/powerpoint/2010/main" val="16714333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20</a:t>
            </a:fld>
            <a:endParaRPr lang="en-US"/>
          </a:p>
        </p:txBody>
      </p:sp>
    </p:spTree>
    <p:extLst>
      <p:ext uri="{BB962C8B-B14F-4D97-AF65-F5344CB8AC3E}">
        <p14:creationId xmlns:p14="http://schemas.microsoft.com/office/powerpoint/2010/main" val="27767234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21</a:t>
            </a:fld>
            <a:endParaRPr lang="en-US"/>
          </a:p>
        </p:txBody>
      </p:sp>
    </p:spTree>
    <p:extLst>
      <p:ext uri="{BB962C8B-B14F-4D97-AF65-F5344CB8AC3E}">
        <p14:creationId xmlns:p14="http://schemas.microsoft.com/office/powerpoint/2010/main" val="29435586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26</a:t>
            </a:fld>
            <a:endParaRPr lang="en-US"/>
          </a:p>
        </p:txBody>
      </p:sp>
    </p:spTree>
    <p:extLst>
      <p:ext uri="{BB962C8B-B14F-4D97-AF65-F5344CB8AC3E}">
        <p14:creationId xmlns:p14="http://schemas.microsoft.com/office/powerpoint/2010/main" val="118875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3</a:t>
            </a:fld>
            <a:endParaRPr lang="en-US"/>
          </a:p>
        </p:txBody>
      </p:sp>
    </p:spTree>
    <p:extLst>
      <p:ext uri="{BB962C8B-B14F-4D97-AF65-F5344CB8AC3E}">
        <p14:creationId xmlns:p14="http://schemas.microsoft.com/office/powerpoint/2010/main" val="19908100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4</a:t>
            </a:fld>
            <a:endParaRPr lang="en-US"/>
          </a:p>
        </p:txBody>
      </p:sp>
    </p:spTree>
    <p:extLst>
      <p:ext uri="{BB962C8B-B14F-4D97-AF65-F5344CB8AC3E}">
        <p14:creationId xmlns:p14="http://schemas.microsoft.com/office/powerpoint/2010/main" val="14307968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5</a:t>
            </a:fld>
            <a:endParaRPr lang="en-US"/>
          </a:p>
        </p:txBody>
      </p:sp>
    </p:spTree>
    <p:extLst>
      <p:ext uri="{BB962C8B-B14F-4D97-AF65-F5344CB8AC3E}">
        <p14:creationId xmlns:p14="http://schemas.microsoft.com/office/powerpoint/2010/main" val="25988699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6</a:t>
            </a:fld>
            <a:endParaRPr lang="en-US"/>
          </a:p>
        </p:txBody>
      </p:sp>
    </p:spTree>
    <p:extLst>
      <p:ext uri="{BB962C8B-B14F-4D97-AF65-F5344CB8AC3E}">
        <p14:creationId xmlns:p14="http://schemas.microsoft.com/office/powerpoint/2010/main" val="42299516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623427902a_1_2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6" name="Google Shape;246;g623427902a_1_22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sz="1100" b="0" i="0" u="none" strike="noStrike" cap="none">
              <a:solidFill>
                <a:schemeClr val="dk1"/>
              </a:solidFill>
              <a:latin typeface="Arial"/>
              <a:ea typeface="Arial"/>
              <a:cs typeface="Arial"/>
              <a:sym typeface="Arial"/>
            </a:endParaRPr>
          </a:p>
        </p:txBody>
      </p:sp>
      <p:sp>
        <p:nvSpPr>
          <p:cNvPr id="247" name="Google Shape;247;g623427902a_1_22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7</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Google Shape;239;g623427902a_1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0" name="Google Shape;240;g623427902a_1_21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marR="0" lvl="0" indent="0" algn="l" rtl="0">
              <a:spcBef>
                <a:spcPts val="0"/>
              </a:spcBef>
              <a:spcAft>
                <a:spcPts val="0"/>
              </a:spcAft>
              <a:buNone/>
            </a:pPr>
            <a:endParaRPr>
              <a:solidFill>
                <a:schemeClr val="dk1"/>
              </a:solidFill>
            </a:endParaRPr>
          </a:p>
        </p:txBody>
      </p:sp>
      <p:sp>
        <p:nvSpPr>
          <p:cNvPr id="241" name="Google Shape;241;g623427902a_1_21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8</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EBD1E3C-7BF8-4E1F-AAC9-B09CA0F99935}" type="slidenum">
              <a:rPr lang="en-US" smtClean="0"/>
              <a:t>9</a:t>
            </a:fld>
            <a:endParaRPr lang="en-US"/>
          </a:p>
        </p:txBody>
      </p:sp>
    </p:spTree>
    <p:extLst>
      <p:ext uri="{BB962C8B-B14F-4D97-AF65-F5344CB8AC3E}">
        <p14:creationId xmlns:p14="http://schemas.microsoft.com/office/powerpoint/2010/main" val="142521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2ACDFD-B5E3-4126-984E-9302ED2FA5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19360B9-3076-449F-8980-EBE192002D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9187306-99DD-4D8B-8DF3-B1AA4859914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9650DB8C-E93C-4E1A-B246-518FFC5B20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AD211F-8ACA-473D-99C2-0FFA336EE835}"/>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133650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0F8718-09DD-4619-9C2A-A39A4010804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1E1288-3C98-4AC1-8F6A-789D51EC026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6DA673-F885-4145-ACBE-0C7ECECFD204}"/>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474CE520-975A-41E1-BF14-2DA17F05AA1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1DA5C1-C5E7-4289-86D1-D4A5755CB35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1542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1E9874-34D3-49E0-9143-D414417CFD0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2DD21A-6CB3-4E12-86CF-6FC38BA012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411D8-EE54-4A30-AD72-547EB396A342}"/>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D94D7376-49CA-47E5-B790-7D4390C8B0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78D1E2-8E51-48DE-B9E6-3960140060F4}"/>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470030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Quote" type="tx">
  <p:cSld name="Quote">
    <p:spTree>
      <p:nvGrpSpPr>
        <p:cNvPr id="1" name="Shape 286"/>
        <p:cNvGrpSpPr/>
        <p:nvPr/>
      </p:nvGrpSpPr>
      <p:grpSpPr>
        <a:xfrm>
          <a:off x="0" y="0"/>
          <a:ext cx="0" cy="0"/>
          <a:chOff x="0" y="0"/>
          <a:chExt cx="0" cy="0"/>
        </a:xfrm>
      </p:grpSpPr>
    </p:spTree>
    <p:extLst>
      <p:ext uri="{BB962C8B-B14F-4D97-AF65-F5344CB8AC3E}">
        <p14:creationId xmlns:p14="http://schemas.microsoft.com/office/powerpoint/2010/main" val="3978424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1BA2A-6EF2-46B7-B8AB-5416E338F5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BC95F2-9796-47C1-9D6C-3C3C898591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E89B1F-D742-45FC-A71D-1E3EFAA9DADA}"/>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9DCC9B2-BC84-46EF-A660-53E8F1FD1B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F66767-CEE9-49BE-AF7E-B9A7DD8798AF}"/>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505508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DB70C1-E154-4658-A7A4-AD15D31038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79EB2E-BB02-4926-A611-626A28A0A75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6EC854-1E25-484B-81B3-C60E71710FFF}"/>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CDF4B15D-0AC2-4BA4-86DC-3E93E54EAF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CF7349-E0B3-45FF-8BAE-084BB0C50B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1440382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2BD86-D77E-4578-AC70-D63CE43F56D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23A60D-EB17-44FE-A5AF-93D80C03008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776949-6DD9-4073-822B-2516FB8F47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619F6F4-4602-42F4-8B0B-ED8FAC5304C0}"/>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AF1ABA5B-19C6-4A5A-AC7F-04A389ABB1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D70CED-FED1-4D09-AF70-8ED67956F9EE}"/>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530982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B6B3A-6234-401E-9CEC-E1CE8E1C47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E993B54-07DC-45DA-B668-3612705BF7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F1E757-6BAC-4D6A-A95A-7B7F42B9D54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59C04ED-635E-418F-8794-33A55BBC252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ABD42EE-AA5D-4615-8F8E-F54A98E9EB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B496FD-2CBB-4185-90F6-42AA78B69D4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8" name="Footer Placeholder 7">
            <a:extLst>
              <a:ext uri="{FF2B5EF4-FFF2-40B4-BE49-F238E27FC236}">
                <a16:creationId xmlns:a16="http://schemas.microsoft.com/office/drawing/2014/main" id="{E74BB13B-0032-4E59-98DC-81F744ABCF7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DC613B-3FC6-4C26-9B5E-C33C820776ED}"/>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280210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B3DE9-429E-4153-90D8-8205569E250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F76D09A-7C8A-4F8C-9EE8-F459ADBAE7B9}"/>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4" name="Footer Placeholder 3">
            <a:extLst>
              <a:ext uri="{FF2B5EF4-FFF2-40B4-BE49-F238E27FC236}">
                <a16:creationId xmlns:a16="http://schemas.microsoft.com/office/drawing/2014/main" id="{39A11D2B-162F-479B-B3FA-A291D8FD92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5A261C6-C46D-48D5-A9B9-8A2EC2270ED6}"/>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2859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DB92C9-4DD2-4A53-819B-3033796BAFFE}"/>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3" name="Footer Placeholder 2">
            <a:extLst>
              <a:ext uri="{FF2B5EF4-FFF2-40B4-BE49-F238E27FC236}">
                <a16:creationId xmlns:a16="http://schemas.microsoft.com/office/drawing/2014/main" id="{69FB85DB-51D3-46CE-8A7C-299EFD4BDCA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939830E-CFED-444E-B939-E4E18423287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40463786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D2FD61-8299-4EAC-9723-66CE73D26D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4930AA-BF78-46B3-9B9B-BE1F32D6CD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3485860-5C84-42BC-A636-1717C8E0B9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862334F-7F6F-4450-BDE5-C45FE4845113}"/>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7A10A023-1B24-406E-BD56-A6D7D2D0CDD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BC3E6A-585A-4DC9-B4CC-C2F438710122}"/>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8A60B-FC2D-4111-AFC7-B71EDAEEB8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C93473-6A77-4A11-9A08-719CF107E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4A9EDA0-9C5C-4295-8252-F131577536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C96D1D-106B-417A-A530-5B7010A495BC}"/>
              </a:ext>
            </a:extLst>
          </p:cNvPr>
          <p:cNvSpPr>
            <a:spLocks noGrp="1"/>
          </p:cNvSpPr>
          <p:nvPr>
            <p:ph type="dt" sz="half" idx="10"/>
          </p:nvPr>
        </p:nvSpPr>
        <p:spPr/>
        <p:txBody>
          <a:bodyPr/>
          <a:lstStyle/>
          <a:p>
            <a:fld id="{B570FB2E-E914-424C-A8B9-DEF57F60F24D}" type="datetimeFigureOut">
              <a:rPr lang="en-US" smtClean="0"/>
              <a:t>2/16/2022</a:t>
            </a:fld>
            <a:endParaRPr lang="en-US"/>
          </a:p>
        </p:txBody>
      </p:sp>
      <p:sp>
        <p:nvSpPr>
          <p:cNvPr id="6" name="Footer Placeholder 5">
            <a:extLst>
              <a:ext uri="{FF2B5EF4-FFF2-40B4-BE49-F238E27FC236}">
                <a16:creationId xmlns:a16="http://schemas.microsoft.com/office/drawing/2014/main" id="{49729E4C-8D53-4226-8177-4648CC50A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E9E11E-0207-4F75-B4DC-135DDC3A5EE1}"/>
              </a:ext>
            </a:extLst>
          </p:cNvPr>
          <p:cNvSpPr>
            <a:spLocks noGrp="1"/>
          </p:cNvSpPr>
          <p:nvPr>
            <p:ph type="sldNum" sz="quarter" idx="12"/>
          </p:nvPr>
        </p:nvSpPr>
        <p:spPr/>
        <p:txBody>
          <a:bodyPr/>
          <a:lstStyle/>
          <a:p>
            <a:fld id="{3325F8C1-D296-45BA-916A-7FE98B8EDE15}" type="slidenum">
              <a:rPr lang="en-US" smtClean="0"/>
              <a:t>‹#›</a:t>
            </a:fld>
            <a:endParaRPr lang="en-US"/>
          </a:p>
        </p:txBody>
      </p:sp>
    </p:spTree>
    <p:extLst>
      <p:ext uri="{BB962C8B-B14F-4D97-AF65-F5344CB8AC3E}">
        <p14:creationId xmlns:p14="http://schemas.microsoft.com/office/powerpoint/2010/main" val="3805777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39EDFD-A0E9-49B3-BA45-B6F2E7B05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05DD2A7-8FF8-4918-9AF7-488F256B5A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45BDD1-4A48-40EA-A31F-5A40A918D51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70FB2E-E914-424C-A8B9-DEF57F60F24D}" type="datetimeFigureOut">
              <a:rPr lang="en-US" smtClean="0"/>
              <a:t>2/16/2022</a:t>
            </a:fld>
            <a:endParaRPr lang="en-US"/>
          </a:p>
        </p:txBody>
      </p:sp>
      <p:sp>
        <p:nvSpPr>
          <p:cNvPr id="5" name="Footer Placeholder 4">
            <a:extLst>
              <a:ext uri="{FF2B5EF4-FFF2-40B4-BE49-F238E27FC236}">
                <a16:creationId xmlns:a16="http://schemas.microsoft.com/office/drawing/2014/main" id="{5344935C-32B6-4ACA-A6CA-BA7C6434EB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6CA9EE-7D9B-447B-AB85-09D6DA3664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25F8C1-D296-45BA-916A-7FE98B8EDE15}" type="slidenum">
              <a:rPr lang="en-US" smtClean="0"/>
              <a:t>‹#›</a:t>
            </a:fld>
            <a:endParaRPr lang="en-US"/>
          </a:p>
        </p:txBody>
      </p:sp>
    </p:spTree>
    <p:extLst>
      <p:ext uri="{BB962C8B-B14F-4D97-AF65-F5344CB8AC3E}">
        <p14:creationId xmlns:p14="http://schemas.microsoft.com/office/powerpoint/2010/main" val="1124891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ites.google.com/austincc.edu/texaslearnoer/module-1-introduction-to-this-course"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creativecommons.org/licenses/by-nc/4.0/" TargetMode="External"/><Relationship Id="rId4" Type="http://schemas.openxmlformats.org/officeDocument/2006/relationships/hyperlink" Target="http://creativecommons.org/licenses/by/4.0/"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hyperlink" Target="http://creativecommons.org/licenses/by/4.0" TargetMode="External"/><Relationship Id="rId4" Type="http://schemas.openxmlformats.org/officeDocument/2006/relationships/hyperlink" Target="https://wiki.creativecommons.org/wiki/Wiki/cc_license_compatibility"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ccsearch.creativecommons.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openwa.org/open-attrib-builde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use-remix/attribution/"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s://wiki.creativecommons.org/wiki/Best_practices_for_attribu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opentextbc.ca/selfpublishguide/chapter/citation-vs-attribution/"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hyperlink" Target="https://creativecommons.org/licenses/by/4.0/" TargetMode="External"/><Relationship Id="rId4" Type="http://schemas.openxmlformats.org/officeDocument/2006/relationships/hyperlink" Target="https://opentextbc.ca/selfpublishguid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hyperlink" Target="https://creativecommons.org/choose/"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1.xml.rels><?xml version="1.0" encoding="UTF-8" standalone="yes"?>
<Relationships xmlns="http://schemas.openxmlformats.org/package/2006/relationships"><Relationship Id="rId3" Type="http://schemas.openxmlformats.org/officeDocument/2006/relationships/hyperlink" Target="https://www.openwa.org/attrib-builder/"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www.flickr.com/photos/ch-weidinger/11431775113/in/photolist-iqbQsV-23mZzg5-fFidwc-4oedpp-22Q4zJ-kqLNS6-CAy7i1-GaMXr-2vFAxN-214u3Ms-8QZMjt-nRRBmf-a3XsHY-4zD8tf-dNTZkf-o1bpxb-9hVEoo-jQXDjb-5vaN4y-6PWUha-7Smura-SEqTcm-XEgdbu-Qwyaau-4UcS1T-8mL8h8-2dXNPbB-vBPHmp-RqmxFN-bCLegy-bLDgZ-4ptMuZ-itJfRe-7x51eR-T3XPEm-eGTmeW-62KzZb-9UT3Zs-5r7x9U-aWVH1X-bBxzxy-kQEDfR-nUZQZS-ncSomG-3BEs1a-BsX2us-ySzAu-Zmb7zU-fUCYYV-9nFXcv"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wcl.american.edu/impact/initiatives-programs/pijip/documents/code-of-best-practices-in-fair-use-for-open-educational-resources/"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hyperlink" Target="https://fairuse.stanford.edu/overview/public-domain/welcome/" TargetMode="External"/><Relationship Id="rId5" Type="http://schemas.openxmlformats.org/officeDocument/2006/relationships/hyperlink" Target="https://en.wikipedia.org/wiki/Creative_Commons_NonCommercial_license" TargetMode="External"/><Relationship Id="rId4" Type="http://schemas.openxmlformats.org/officeDocument/2006/relationships/hyperlink" Target="https://openstax.org/books/introduction-intellectual-property/pages/3-1-the-basics-of-copyright"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reativecommon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docs.google.com/presentation/d/1_tEMmZngIbzFRMJxH4ZsOuhIbONmgIFK1U4uiyeGaUo/edit?usp=sharin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25E27-FD17-42F5-8490-A676CADF401B}"/>
              </a:ext>
            </a:extLst>
          </p:cNvPr>
          <p:cNvSpPr>
            <a:spLocks noGrp="1"/>
          </p:cNvSpPr>
          <p:nvPr>
            <p:ph type="title"/>
          </p:nvPr>
        </p:nvSpPr>
        <p:spPr/>
        <p:txBody>
          <a:bodyPr/>
          <a:lstStyle/>
          <a:p>
            <a:r>
              <a:rPr lang="en-US"/>
              <a:t>OTC OER Training</a:t>
            </a:r>
          </a:p>
        </p:txBody>
      </p:sp>
      <p:sp>
        <p:nvSpPr>
          <p:cNvPr id="3" name="Content Placeholder 2">
            <a:extLst>
              <a:ext uri="{FF2B5EF4-FFF2-40B4-BE49-F238E27FC236}">
                <a16:creationId xmlns:a16="http://schemas.microsoft.com/office/drawing/2014/main" id="{4BB0F008-89E3-4D07-810D-544EE3ACEC55}"/>
              </a:ext>
            </a:extLst>
          </p:cNvPr>
          <p:cNvSpPr>
            <a:spLocks noGrp="1"/>
          </p:cNvSpPr>
          <p:nvPr>
            <p:ph idx="1"/>
          </p:nvPr>
        </p:nvSpPr>
        <p:spPr/>
        <p:txBody>
          <a:bodyPr>
            <a:normAutofit fontScale="92500" lnSpcReduction="10000"/>
          </a:bodyPr>
          <a:lstStyle/>
          <a:p>
            <a:pPr marL="0" indent="0">
              <a:buNone/>
            </a:pPr>
            <a:r>
              <a:rPr lang="en-US"/>
              <a:t>Module 1: Understanding OER</a:t>
            </a:r>
          </a:p>
          <a:p>
            <a:pPr marL="0" indent="0">
              <a:buNone/>
            </a:pPr>
            <a:r>
              <a:rPr lang="en-US"/>
              <a:t>Module 2: Open Licensing</a:t>
            </a:r>
          </a:p>
          <a:p>
            <a:pPr marL="0" indent="0">
              <a:buNone/>
            </a:pPr>
            <a:r>
              <a:rPr lang="en-US"/>
              <a:t>Module 3: Creative Commons Licensing </a:t>
            </a:r>
          </a:p>
          <a:p>
            <a:pPr marL="0" indent="0">
              <a:buNone/>
            </a:pPr>
            <a:r>
              <a:rPr lang="en-US"/>
              <a:t>Module 4: Adapting, Creating, &amp; Sharing OER</a:t>
            </a:r>
          </a:p>
          <a:p>
            <a:pPr marL="0" indent="0">
              <a:buNone/>
            </a:pPr>
            <a:endParaRPr lang="en-US"/>
          </a:p>
          <a:p>
            <a:pPr marL="0" indent="0">
              <a:buNone/>
            </a:pPr>
            <a:endParaRPr lang="en-US"/>
          </a:p>
          <a:p>
            <a:pPr marL="0" indent="0">
              <a:buNone/>
            </a:pPr>
            <a:endParaRPr lang="en-US"/>
          </a:p>
          <a:p>
            <a:pPr marL="0" indent="0">
              <a:buNone/>
            </a:pPr>
            <a:r>
              <a:rPr lang="en-US" sz="2400" i="1"/>
              <a:t>OTC OER Training 2021</a:t>
            </a:r>
            <a:r>
              <a:rPr lang="en-US" sz="2400"/>
              <a:t> adapted from </a:t>
            </a:r>
            <a:r>
              <a:rPr lang="en-US" sz="2400" i="1">
                <a:effectLst/>
                <a:ea typeface="Open Sans" panose="020B0606030504020204" pitchFamily="34" charset="0"/>
                <a:hlinkClick r:id="rId3"/>
              </a:rPr>
              <a:t>Texas Learn OER</a:t>
            </a:r>
            <a:r>
              <a:rPr lang="en-US" sz="2400">
                <a:effectLst/>
                <a:ea typeface="Open Sans" panose="020B0606030504020204" pitchFamily="34" charset="0"/>
                <a:hlinkClick r:id="rId3"/>
              </a:rPr>
              <a:t> </a:t>
            </a:r>
            <a:r>
              <a:rPr lang="en-US" sz="2400">
                <a:effectLst/>
                <a:ea typeface="Open Sans" panose="020B0606030504020204" pitchFamily="34" charset="0"/>
              </a:rPr>
              <a:t>by Carrie Gits for </a:t>
            </a:r>
            <a:r>
              <a:rPr lang="en-US" sz="2400" err="1">
                <a:effectLst/>
                <a:ea typeface="Open Sans" panose="020B0606030504020204" pitchFamily="34" charset="0"/>
              </a:rPr>
              <a:t>DigiTex</a:t>
            </a:r>
            <a:r>
              <a:rPr lang="en-US" sz="2400">
                <a:effectLst/>
                <a:ea typeface="Open Sans" panose="020B0606030504020204" pitchFamily="34" charset="0"/>
              </a:rPr>
              <a:t> under a </a:t>
            </a:r>
            <a:r>
              <a:rPr lang="en-US" sz="2400" u="sng">
                <a:solidFill>
                  <a:srgbClr val="1155CC"/>
                </a:solidFill>
                <a:effectLst/>
                <a:ea typeface="Open Sans" panose="020B0606030504020204" pitchFamily="34" charset="0"/>
                <a:hlinkClick r:id="rId4"/>
              </a:rPr>
              <a:t>Creative Commons Attribution 4.0 International License</a:t>
            </a:r>
            <a:r>
              <a:rPr lang="en-US" sz="2400">
                <a:effectLst/>
                <a:ea typeface="Open Sans" panose="020B0606030504020204" pitchFamily="34" charset="0"/>
              </a:rPr>
              <a:t> (CC BY) and is licensed under a </a:t>
            </a:r>
            <a:r>
              <a:rPr kumimoji="0" lang="en-US" altLang="en-US" sz="2400" b="0" i="0" u="none" strike="noStrike" cap="none" normalizeH="0" baseline="0">
                <a:ln>
                  <a:noFill/>
                </a:ln>
                <a:solidFill>
                  <a:srgbClr val="049CCF"/>
                </a:solidFill>
                <a:effectLst/>
                <a:latin typeface="Source Sans Pro" panose="020B0503030403020204" pitchFamily="34" charset="0"/>
                <a:hlinkClick r:id="rId5"/>
              </a:rPr>
              <a:t>Creative Commons Attribution-</a:t>
            </a:r>
            <a:r>
              <a:rPr kumimoji="0" lang="en-US" altLang="en-US" sz="2400" b="0" i="0" u="none" strike="noStrike" cap="none" normalizeH="0" baseline="0" err="1">
                <a:ln>
                  <a:noFill/>
                </a:ln>
                <a:solidFill>
                  <a:srgbClr val="049CCF"/>
                </a:solidFill>
                <a:effectLst/>
                <a:latin typeface="Source Sans Pro" panose="020B0503030403020204" pitchFamily="34" charset="0"/>
                <a:hlinkClick r:id="rId5"/>
              </a:rPr>
              <a:t>NonCommercial</a:t>
            </a:r>
            <a:r>
              <a:rPr kumimoji="0" lang="en-US" altLang="en-US" sz="2400" b="0" i="0" u="none" strike="noStrike" cap="none" normalizeH="0" baseline="0">
                <a:ln>
                  <a:noFill/>
                </a:ln>
                <a:solidFill>
                  <a:srgbClr val="049CCF"/>
                </a:solidFill>
                <a:effectLst/>
                <a:latin typeface="Source Sans Pro" panose="020B0503030403020204" pitchFamily="34" charset="0"/>
                <a:hlinkClick r:id="rId5"/>
              </a:rPr>
              <a:t> 4.0 International License</a:t>
            </a:r>
            <a:r>
              <a:rPr lang="en-US" altLang="en-US" sz="2400">
                <a:solidFill>
                  <a:srgbClr val="464646"/>
                </a:solidFill>
                <a:latin typeface="Source Sans Pro" panose="020B0503030403020204" pitchFamily="34" charset="0"/>
              </a:rPr>
              <a:t> </a:t>
            </a:r>
            <a:r>
              <a:rPr lang="fr-FR" sz="2400">
                <a:effectLst/>
                <a:ea typeface="Open Sans" panose="020B0606030504020204" pitchFamily="34" charset="0"/>
              </a:rPr>
              <a:t>(CC BY-NC 4.0). </a:t>
            </a:r>
            <a:endParaRPr lang="en-US" sz="2400">
              <a:effectLst/>
              <a:ea typeface="Arial" panose="020B0604020202020204" pitchFamily="34" charset="0"/>
            </a:endParaRPr>
          </a:p>
        </p:txBody>
      </p:sp>
      <p:pic>
        <p:nvPicPr>
          <p:cNvPr id="1026" name="Picture 2" descr="Creative Commons License">
            <a:hlinkClick r:id="rId5"/>
            <a:extLst>
              <a:ext uri="{FF2B5EF4-FFF2-40B4-BE49-F238E27FC236}">
                <a16:creationId xmlns:a16="http://schemas.microsoft.com/office/drawing/2014/main" id="{CA3F97B4-F4D2-4E57-81A6-40C8AE9BECA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8200" y="4380005"/>
            <a:ext cx="1442656" cy="50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27469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791354-B1EE-49ED-9F4C-FDA9333AE01B}"/>
              </a:ext>
            </a:extLst>
          </p:cNvPr>
          <p:cNvSpPr>
            <a:spLocks noChangeArrowheads="1"/>
          </p:cNvSpPr>
          <p:nvPr/>
        </p:nvSpPr>
        <p:spPr bwMode="auto">
          <a:xfrm>
            <a:off x="0" y="-1"/>
            <a:ext cx="5486400" cy="535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F5F4459F-FB0A-4DDB-8DEC-6D10BBDE2BD0}"/>
              </a:ext>
            </a:extLst>
          </p:cNvPr>
          <p:cNvSpPr>
            <a:spLocks noChangeArrowheads="1"/>
          </p:cNvSpPr>
          <p:nvPr/>
        </p:nvSpPr>
        <p:spPr bwMode="auto">
          <a:xfrm>
            <a:off x="223024" y="367438"/>
            <a:ext cx="6482578" cy="6032421"/>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a:ln>
                  <a:noFill/>
                </a:ln>
                <a:solidFill>
                  <a:srgbClr val="000000"/>
                </a:solidFill>
                <a:effectLst/>
                <a:ea typeface="Open Sans" panose="020B0606030504020204" pitchFamily="34" charset="0"/>
              </a:rPr>
              <a:t>Share-Alike (SA)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rgbClr val="000000"/>
                </a:solidFill>
                <a:effectLst/>
                <a:ea typeface="Open Sans" panose="020B0606030504020204" pitchFamily="34" charset="0"/>
              </a:rPr>
              <a:t>The Share-Alike condition adds a requirement for anyone reusing your work to also license their own creation (based on your work) under the same license. Both the CC BY-SA and CC BY-NC-SA licenses include this condition, effectively making them ‘copyleft’ or ‘viral’ licenses.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a:solidFill>
                <a:srgbClr val="000000"/>
              </a:solidFill>
              <a:ea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rgbClr val="000000"/>
                </a:solidFill>
                <a:effectLst/>
                <a:ea typeface="Open Sans" panose="020B0606030504020204" pitchFamily="34" charset="0"/>
              </a:rPr>
              <a:t>While this condition effectively “locks open” the content, remixing SA content with non-SA or other-SA licensed work may not be straightforward or allowed at all.</a:t>
            </a:r>
            <a:endParaRPr kumimoji="0" lang="en-US" altLang="en-US" sz="4400" b="0" i="0" u="none" strike="noStrike" cap="none" normalizeH="0" baseline="0">
              <a:ln>
                <a:noFill/>
              </a:ln>
              <a:solidFill>
                <a:schemeClr val="tx1"/>
              </a:solidFill>
              <a:effectLst/>
            </a:endParaRPr>
          </a:p>
        </p:txBody>
      </p:sp>
      <p:pic>
        <p:nvPicPr>
          <p:cNvPr id="6" name="image9.png" descr="CC Share Alike logo">
            <a:extLst>
              <a:ext uri="{FF2B5EF4-FFF2-40B4-BE49-F238E27FC236}">
                <a16:creationId xmlns:a16="http://schemas.microsoft.com/office/drawing/2014/main" id="{79457A0B-575C-48C2-88A3-4DF989FF8A73}"/>
              </a:ext>
            </a:extLst>
          </p:cNvPr>
          <p:cNvPicPr/>
          <p:nvPr/>
        </p:nvPicPr>
        <p:blipFill>
          <a:blip r:embed="rId3"/>
          <a:srcRect/>
          <a:stretch>
            <a:fillRect/>
          </a:stretch>
        </p:blipFill>
        <p:spPr>
          <a:xfrm>
            <a:off x="6934877" y="1198156"/>
            <a:ext cx="4264644" cy="4652339"/>
          </a:xfrm>
          <a:prstGeom prst="rect">
            <a:avLst/>
          </a:prstGeom>
          <a:ln/>
        </p:spPr>
      </p:pic>
    </p:spTree>
    <p:extLst>
      <p:ext uri="{BB962C8B-B14F-4D97-AF65-F5344CB8AC3E}">
        <p14:creationId xmlns:p14="http://schemas.microsoft.com/office/powerpoint/2010/main" val="291401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791354-B1EE-49ED-9F4C-FDA9333AE01B}"/>
              </a:ext>
            </a:extLst>
          </p:cNvPr>
          <p:cNvSpPr>
            <a:spLocks noChangeArrowheads="1"/>
          </p:cNvSpPr>
          <p:nvPr/>
        </p:nvSpPr>
        <p:spPr bwMode="auto">
          <a:xfrm>
            <a:off x="0" y="-1"/>
            <a:ext cx="5486400" cy="535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F5F4459F-FB0A-4DDB-8DEC-6D10BBDE2BD0}"/>
              </a:ext>
            </a:extLst>
          </p:cNvPr>
          <p:cNvSpPr>
            <a:spLocks noChangeArrowheads="1"/>
          </p:cNvSpPr>
          <p:nvPr/>
        </p:nvSpPr>
        <p:spPr bwMode="auto">
          <a:xfrm>
            <a:off x="223024" y="1369891"/>
            <a:ext cx="6283284" cy="430887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a:ln>
                  <a:noFill/>
                </a:ln>
                <a:solidFill>
                  <a:srgbClr val="000000"/>
                </a:solidFill>
                <a:effectLst/>
                <a:ea typeface="Open Sans" panose="020B0606030504020204" pitchFamily="34" charset="0"/>
              </a:rPr>
              <a:t>Non-Commercial (NC)</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rgbClr val="000000"/>
                </a:solidFill>
                <a:effectLst/>
                <a:ea typeface="Open Sans" panose="020B0606030504020204" pitchFamily="34" charset="0"/>
              </a:rPr>
              <a:t>The Non-Commercial condition allows for reuse and sharing but reserves commercial rights for the creator. The meaning of the NC condition itself and its ability to prevent commercial reuse is not always clear, but the license condition does clearly indicate that commercial reuse rights are not being granted.</a:t>
            </a:r>
            <a:endParaRPr kumimoji="0" lang="en-US" altLang="en-US" sz="4400" b="0" i="0" u="none" strike="noStrike" cap="none" normalizeH="0" baseline="0">
              <a:ln>
                <a:noFill/>
              </a:ln>
              <a:solidFill>
                <a:schemeClr val="tx1"/>
              </a:solidFill>
              <a:effectLst/>
            </a:endParaRPr>
          </a:p>
        </p:txBody>
      </p:sp>
      <p:pic>
        <p:nvPicPr>
          <p:cNvPr id="5" name="image18.png" descr="CC NonCommercial license">
            <a:extLst>
              <a:ext uri="{FF2B5EF4-FFF2-40B4-BE49-F238E27FC236}">
                <a16:creationId xmlns:a16="http://schemas.microsoft.com/office/drawing/2014/main" id="{D70AADCB-991C-48AC-AA0A-CE99485FCEB9}"/>
              </a:ext>
            </a:extLst>
          </p:cNvPr>
          <p:cNvPicPr/>
          <p:nvPr/>
        </p:nvPicPr>
        <p:blipFill>
          <a:blip r:embed="rId3"/>
          <a:srcRect/>
          <a:stretch>
            <a:fillRect/>
          </a:stretch>
        </p:blipFill>
        <p:spPr>
          <a:xfrm>
            <a:off x="7061075" y="1013528"/>
            <a:ext cx="4368925" cy="4650432"/>
          </a:xfrm>
          <a:prstGeom prst="rect">
            <a:avLst/>
          </a:prstGeom>
          <a:ln/>
        </p:spPr>
      </p:pic>
    </p:spTree>
    <p:extLst>
      <p:ext uri="{BB962C8B-B14F-4D97-AF65-F5344CB8AC3E}">
        <p14:creationId xmlns:p14="http://schemas.microsoft.com/office/powerpoint/2010/main" val="2036708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791354-B1EE-49ED-9F4C-FDA9333AE01B}"/>
              </a:ext>
            </a:extLst>
          </p:cNvPr>
          <p:cNvSpPr>
            <a:spLocks noChangeArrowheads="1"/>
          </p:cNvSpPr>
          <p:nvPr/>
        </p:nvSpPr>
        <p:spPr bwMode="auto">
          <a:xfrm>
            <a:off x="0" y="-1"/>
            <a:ext cx="5486400" cy="535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Rectangle 3">
            <a:extLst>
              <a:ext uri="{FF2B5EF4-FFF2-40B4-BE49-F238E27FC236}">
                <a16:creationId xmlns:a16="http://schemas.microsoft.com/office/drawing/2014/main" id="{F5F4459F-FB0A-4DDB-8DEC-6D10BBDE2BD0}"/>
              </a:ext>
            </a:extLst>
          </p:cNvPr>
          <p:cNvSpPr>
            <a:spLocks noChangeArrowheads="1"/>
          </p:cNvSpPr>
          <p:nvPr/>
        </p:nvSpPr>
        <p:spPr bwMode="auto">
          <a:xfrm>
            <a:off x="223023" y="939003"/>
            <a:ext cx="6160191" cy="5170646"/>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a:ln>
                  <a:noFill/>
                </a:ln>
                <a:solidFill>
                  <a:srgbClr val="000000"/>
                </a:solidFill>
                <a:effectLst/>
                <a:ea typeface="Open Sans" panose="020B0606030504020204" pitchFamily="34" charset="0"/>
              </a:rPr>
              <a:t>No-Derivatives (ND)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rgbClr val="000000"/>
                </a:solidFill>
                <a:effectLst/>
                <a:ea typeface="Open Sans" panose="020B0606030504020204" pitchFamily="34" charset="0"/>
              </a:rPr>
              <a:t>The No-Derivatives condition allows sharing and reuse but only if the content is left unchanged. This presents an issue when searching for OER, as no customization or adaptation is allowed by the license. For this reason, ND content is not considered OER and should be considered for reuse only in situations where no adaptations are needed.</a:t>
            </a:r>
            <a:endParaRPr kumimoji="0" lang="en-US" altLang="en-US" sz="4400" b="0" i="0" u="none" strike="noStrike" cap="none" normalizeH="0" baseline="0">
              <a:ln>
                <a:noFill/>
              </a:ln>
              <a:solidFill>
                <a:schemeClr val="tx1"/>
              </a:solidFill>
              <a:effectLst/>
            </a:endParaRPr>
          </a:p>
        </p:txBody>
      </p:sp>
      <p:pic>
        <p:nvPicPr>
          <p:cNvPr id="5" name="image4.png" descr="CC No Derivatives logo">
            <a:extLst>
              <a:ext uri="{FF2B5EF4-FFF2-40B4-BE49-F238E27FC236}">
                <a16:creationId xmlns:a16="http://schemas.microsoft.com/office/drawing/2014/main" id="{92B59FC3-B1E9-4055-8D4E-39F213C0062E}"/>
              </a:ext>
            </a:extLst>
          </p:cNvPr>
          <p:cNvPicPr/>
          <p:nvPr/>
        </p:nvPicPr>
        <p:blipFill>
          <a:blip r:embed="rId3"/>
          <a:srcRect/>
          <a:stretch>
            <a:fillRect/>
          </a:stretch>
        </p:blipFill>
        <p:spPr>
          <a:xfrm>
            <a:off x="6822831" y="1311390"/>
            <a:ext cx="4167554" cy="4236681"/>
          </a:xfrm>
          <a:prstGeom prst="rect">
            <a:avLst/>
          </a:prstGeom>
          <a:ln/>
        </p:spPr>
      </p:pic>
    </p:spTree>
    <p:extLst>
      <p:ext uri="{BB962C8B-B14F-4D97-AF65-F5344CB8AC3E}">
        <p14:creationId xmlns:p14="http://schemas.microsoft.com/office/powerpoint/2010/main" val="18623698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92D9D-6973-4C2E-AD82-E7FA20E0FA89}"/>
              </a:ext>
            </a:extLst>
          </p:cNvPr>
          <p:cNvSpPr>
            <a:spLocks noGrp="1"/>
          </p:cNvSpPr>
          <p:nvPr>
            <p:ph type="title"/>
          </p:nvPr>
        </p:nvSpPr>
        <p:spPr/>
        <p:txBody>
          <a:bodyPr/>
          <a:lstStyle/>
          <a:p>
            <a:r>
              <a:rPr lang="en-US"/>
              <a:t>Combining the Conditions</a:t>
            </a:r>
          </a:p>
        </p:txBody>
      </p:sp>
      <p:sp>
        <p:nvSpPr>
          <p:cNvPr id="3" name="Content Placeholder 2">
            <a:extLst>
              <a:ext uri="{FF2B5EF4-FFF2-40B4-BE49-F238E27FC236}">
                <a16:creationId xmlns:a16="http://schemas.microsoft.com/office/drawing/2014/main" id="{F1AFDA77-9396-4986-8502-2C17FAC113F6}"/>
              </a:ext>
            </a:extLst>
          </p:cNvPr>
          <p:cNvSpPr>
            <a:spLocks noGrp="1"/>
          </p:cNvSpPr>
          <p:nvPr>
            <p:ph idx="1"/>
          </p:nvPr>
        </p:nvSpPr>
        <p:spPr/>
        <p:txBody>
          <a:bodyPr>
            <a:noAutofit/>
          </a:bodyPr>
          <a:lstStyle/>
          <a:p>
            <a:pPr marL="0" indent="0">
              <a:buNone/>
            </a:pPr>
            <a:r>
              <a:rPr lang="en-US" sz="2000">
                <a:solidFill>
                  <a:srgbClr val="000000"/>
                </a:solidFill>
                <a:effectLst/>
                <a:latin typeface="Open Sans" panose="020B0606030504020204" pitchFamily="34" charset="0"/>
                <a:ea typeface="Open Sans" panose="020B0606030504020204" pitchFamily="34" charset="0"/>
              </a:rPr>
              <a:t>The BY (attribution) condition is a part of all the licenses, but not all of them work together. </a:t>
            </a:r>
          </a:p>
          <a:p>
            <a:pPr marL="0" indent="0">
              <a:buNone/>
            </a:pPr>
            <a:r>
              <a:rPr lang="en-US" sz="2000">
                <a:solidFill>
                  <a:srgbClr val="000000"/>
                </a:solidFill>
                <a:effectLst/>
                <a:latin typeface="Open Sans" panose="020B0606030504020204" pitchFamily="34" charset="0"/>
                <a:ea typeface="Open Sans" panose="020B0606030504020204" pitchFamily="34" charset="0"/>
              </a:rPr>
              <a:t>For example, the SA and ND conditions do not appear in the same license because there is no reason to include the share-alike condition when no derivatives are being allowed. Together, the conditions form the six CC licenses:</a:t>
            </a:r>
            <a:endParaRPr lang="en-US" sz="2000">
              <a:effectLst/>
              <a:latin typeface="Arial" panose="020B0604020202020204" pitchFamily="34" charset="0"/>
              <a:ea typeface="Arial" panose="020B0604020202020204" pitchFamily="34" charset="0"/>
            </a:endParaRPr>
          </a:p>
          <a:p>
            <a:pPr marL="0" indent="0">
              <a:buNone/>
            </a:pPr>
            <a:endParaRPr lang="en-US" sz="3200"/>
          </a:p>
          <a:p>
            <a:pPr marL="0" indent="0">
              <a:buNone/>
            </a:pPr>
            <a:endParaRPr lang="en-US" sz="3200"/>
          </a:p>
          <a:p>
            <a:pPr marL="0" indent="0">
              <a:buNone/>
            </a:pPr>
            <a:endParaRPr lang="en-US" sz="3200"/>
          </a:p>
          <a:p>
            <a:pPr marL="0" indent="0">
              <a:buNone/>
            </a:pPr>
            <a:r>
              <a:rPr lang="en-US" sz="2000">
                <a:effectLst/>
                <a:latin typeface="Open Sans" panose="020B0606030504020204" pitchFamily="34" charset="0"/>
                <a:ea typeface="Open Sans" panose="020B0606030504020204" pitchFamily="34" charset="0"/>
              </a:rPr>
              <a:t>As you find different types of OER to use in your courses, you may find the need to remix and modify the content. </a:t>
            </a:r>
          </a:p>
          <a:p>
            <a:pPr marL="0" indent="0">
              <a:buNone/>
            </a:pPr>
            <a:r>
              <a:rPr lang="en-US" sz="2000">
                <a:effectLst/>
                <a:latin typeface="Open Sans" panose="020B0606030504020204" pitchFamily="34" charset="0"/>
                <a:ea typeface="Open Sans" panose="020B0606030504020204" pitchFamily="34" charset="0"/>
              </a:rPr>
              <a:t>Understanding how the different licenses can or cannot be combined is a critical step in reusing openly licensed material. The license compatibility chart is a great resource in determining which licenses work together.</a:t>
            </a:r>
            <a:endParaRPr lang="en-US" sz="2000">
              <a:effectLst/>
              <a:latin typeface="Arial" panose="020B0604020202020204" pitchFamily="34" charset="0"/>
              <a:ea typeface="Arial" panose="020B0604020202020204" pitchFamily="34" charset="0"/>
            </a:endParaRPr>
          </a:p>
          <a:p>
            <a:pPr marL="0" indent="0">
              <a:buNone/>
            </a:pPr>
            <a:endParaRPr lang="en-US"/>
          </a:p>
        </p:txBody>
      </p:sp>
      <p:pic>
        <p:nvPicPr>
          <p:cNvPr id="12" name="Picture 11">
            <a:extLst>
              <a:ext uri="{FF2B5EF4-FFF2-40B4-BE49-F238E27FC236}">
                <a16:creationId xmlns:a16="http://schemas.microsoft.com/office/drawing/2014/main" id="{F51EB73B-E282-4F72-8B1B-A5333996E4AA}"/>
              </a:ext>
            </a:extLst>
          </p:cNvPr>
          <p:cNvPicPr>
            <a:picLocks noChangeAspect="1"/>
          </p:cNvPicPr>
          <p:nvPr/>
        </p:nvPicPr>
        <p:blipFill>
          <a:blip r:embed="rId3"/>
          <a:stretch>
            <a:fillRect/>
          </a:stretch>
        </p:blipFill>
        <p:spPr>
          <a:xfrm>
            <a:off x="1681162" y="3845688"/>
            <a:ext cx="8829675" cy="914400"/>
          </a:xfrm>
          <a:prstGeom prst="rect">
            <a:avLst/>
          </a:prstGeom>
        </p:spPr>
      </p:pic>
    </p:spTree>
    <p:extLst>
      <p:ext uri="{BB962C8B-B14F-4D97-AF65-F5344CB8AC3E}">
        <p14:creationId xmlns:p14="http://schemas.microsoft.com/office/powerpoint/2010/main" val="883879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17.png" descr="A license compatibility chart which creative commons licenses can and cannot be combined.">
            <a:extLst>
              <a:ext uri="{FF2B5EF4-FFF2-40B4-BE49-F238E27FC236}">
                <a16:creationId xmlns:a16="http://schemas.microsoft.com/office/drawing/2014/main" id="{79D8C106-8576-4CE2-93FE-4984C78FF590}"/>
              </a:ext>
            </a:extLst>
          </p:cNvPr>
          <p:cNvPicPr/>
          <p:nvPr/>
        </p:nvPicPr>
        <p:blipFill>
          <a:blip r:embed="rId3"/>
          <a:srcRect/>
          <a:stretch>
            <a:fillRect/>
          </a:stretch>
        </p:blipFill>
        <p:spPr>
          <a:xfrm>
            <a:off x="855643" y="151486"/>
            <a:ext cx="10480714" cy="6203328"/>
          </a:xfrm>
          <a:prstGeom prst="rect">
            <a:avLst/>
          </a:prstGeom>
          <a:ln/>
        </p:spPr>
      </p:pic>
      <p:sp>
        <p:nvSpPr>
          <p:cNvPr id="4" name="TextBox 3">
            <a:extLst>
              <a:ext uri="{FF2B5EF4-FFF2-40B4-BE49-F238E27FC236}">
                <a16:creationId xmlns:a16="http://schemas.microsoft.com/office/drawing/2014/main" id="{FCFD23E3-39B1-4449-8A36-EF7FE91B954F}"/>
              </a:ext>
            </a:extLst>
          </p:cNvPr>
          <p:cNvSpPr txBox="1"/>
          <p:nvPr/>
        </p:nvSpPr>
        <p:spPr>
          <a:xfrm>
            <a:off x="0" y="6398258"/>
            <a:ext cx="11901853" cy="389402"/>
          </a:xfrm>
          <a:prstGeom prst="rect">
            <a:avLst/>
          </a:prstGeom>
          <a:noFill/>
        </p:spPr>
        <p:txBody>
          <a:bodyPr wrap="square">
            <a:spAutoFit/>
          </a:bodyPr>
          <a:lstStyle/>
          <a:p>
            <a:pPr marL="0" marR="0">
              <a:lnSpc>
                <a:spcPct val="115000"/>
              </a:lnSpc>
              <a:spcBef>
                <a:spcPts val="0"/>
              </a:spcBef>
              <a:spcAft>
                <a:spcPts val="0"/>
              </a:spcAft>
            </a:pPr>
            <a:r>
              <a:rPr lang="en-US" sz="1800">
                <a:solidFill>
                  <a:srgbClr val="0000FF"/>
                </a:solidFill>
                <a:effectLst/>
                <a:highlight>
                  <a:srgbClr val="FFFFFF"/>
                </a:highlight>
                <a:latin typeface="Open Sans" panose="020B0606030504020204" pitchFamily="34" charset="0"/>
                <a:ea typeface="Open Sans" panose="020B0606030504020204" pitchFamily="34" charset="0"/>
                <a:hlinkClick r:id="rId4"/>
              </a:rPr>
              <a:t>"License Compatibility Chart"</a:t>
            </a:r>
            <a:r>
              <a:rPr lang="en-US" sz="1800">
                <a:effectLst/>
                <a:highlight>
                  <a:srgbClr val="FFFFFF"/>
                </a:highlight>
                <a:latin typeface="Open Sans" panose="020B0606030504020204" pitchFamily="34" charset="0"/>
                <a:ea typeface="Open Sans" panose="020B0606030504020204" pitchFamily="34" charset="0"/>
              </a:rPr>
              <a:t> by </a:t>
            </a:r>
            <a:r>
              <a:rPr lang="en-US" sz="1800">
                <a:solidFill>
                  <a:srgbClr val="0000FF"/>
                </a:solidFill>
                <a:effectLst/>
                <a:highlight>
                  <a:srgbClr val="FFFFFF"/>
                </a:highlight>
                <a:latin typeface="Open Sans" panose="020B0606030504020204" pitchFamily="34" charset="0"/>
                <a:ea typeface="Open Sans" panose="020B0606030504020204" pitchFamily="34" charset="0"/>
              </a:rPr>
              <a:t>Creative Commons</a:t>
            </a:r>
            <a:r>
              <a:rPr lang="en-US" sz="1800">
                <a:effectLst/>
                <a:highlight>
                  <a:srgbClr val="FFFFFF"/>
                </a:highlight>
                <a:latin typeface="Open Sans" panose="020B0606030504020204" pitchFamily="34" charset="0"/>
                <a:ea typeface="Open Sans" panose="020B0606030504020204" pitchFamily="34" charset="0"/>
              </a:rPr>
              <a:t> is licensed under </a:t>
            </a:r>
            <a:r>
              <a:rPr lang="en-US" sz="1800">
                <a:solidFill>
                  <a:srgbClr val="0000FF"/>
                </a:solidFill>
                <a:effectLst/>
                <a:highlight>
                  <a:srgbClr val="FFFFFF"/>
                </a:highlight>
                <a:latin typeface="Open Sans" panose="020B0606030504020204" pitchFamily="34" charset="0"/>
                <a:ea typeface="Open Sans" panose="020B0606030504020204" pitchFamily="34" charset="0"/>
                <a:hlinkClick r:id="rId5"/>
              </a:rPr>
              <a:t>CC BY 4.0</a:t>
            </a:r>
            <a:endParaRPr lang="en-US" sz="180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25173416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06524-91C8-4334-A0FB-C9A447E0C3CF}"/>
              </a:ext>
            </a:extLst>
          </p:cNvPr>
          <p:cNvSpPr>
            <a:spLocks noGrp="1"/>
          </p:cNvSpPr>
          <p:nvPr>
            <p:ph type="title"/>
          </p:nvPr>
        </p:nvSpPr>
        <p:spPr/>
        <p:txBody>
          <a:bodyPr/>
          <a:lstStyle/>
          <a:p>
            <a:r>
              <a:rPr lang="en-US"/>
              <a:t>Giving Credit Where Credit is Due</a:t>
            </a:r>
          </a:p>
        </p:txBody>
      </p:sp>
      <p:sp>
        <p:nvSpPr>
          <p:cNvPr id="3" name="Content Placeholder 2">
            <a:extLst>
              <a:ext uri="{FF2B5EF4-FFF2-40B4-BE49-F238E27FC236}">
                <a16:creationId xmlns:a16="http://schemas.microsoft.com/office/drawing/2014/main" id="{C166E42A-2E36-45D2-90EC-0CFBD3A1CBDA}"/>
              </a:ext>
            </a:extLst>
          </p:cNvPr>
          <p:cNvSpPr>
            <a:spLocks noGrp="1"/>
          </p:cNvSpPr>
          <p:nvPr>
            <p:ph idx="1"/>
          </p:nvPr>
        </p:nvSpPr>
        <p:spPr>
          <a:xfrm>
            <a:off x="838200" y="1825625"/>
            <a:ext cx="10515600" cy="4667250"/>
          </a:xfrm>
        </p:spPr>
        <p:txBody>
          <a:bodyPr>
            <a:noAutofit/>
          </a:bodyPr>
          <a:lstStyle/>
          <a:p>
            <a:pPr>
              <a:lnSpc>
                <a:spcPct val="115000"/>
              </a:lnSpc>
              <a:spcBef>
                <a:spcPts val="600"/>
              </a:spcBef>
              <a:spcAft>
                <a:spcPts val="600"/>
              </a:spcAft>
            </a:pPr>
            <a:r>
              <a:rPr lang="en-US" sz="2400">
                <a:effectLst/>
                <a:ea typeface="Open Sans" panose="020B0606030504020204" pitchFamily="34" charset="0"/>
              </a:rPr>
              <a:t>All six of the </a:t>
            </a:r>
            <a:r>
              <a:rPr lang="en-US" sz="2400">
                <a:ea typeface="Open Sans" panose="020B0606030504020204" pitchFamily="34" charset="0"/>
              </a:rPr>
              <a:t>Creative Commons </a:t>
            </a:r>
            <a:r>
              <a:rPr lang="en-US" sz="2400">
                <a:effectLst/>
                <a:ea typeface="Open Sans" panose="020B0606030504020204" pitchFamily="34" charset="0"/>
              </a:rPr>
              <a:t>licenses include the </a:t>
            </a:r>
            <a:r>
              <a:rPr lang="en-US" sz="2400" b="1">
                <a:effectLst/>
                <a:ea typeface="Open Sans" panose="020B0606030504020204" pitchFamily="34" charset="0"/>
              </a:rPr>
              <a:t>BY</a:t>
            </a:r>
            <a:r>
              <a:rPr lang="en-US" sz="2400">
                <a:effectLst/>
                <a:ea typeface="Open Sans" panose="020B0606030504020204" pitchFamily="34" charset="0"/>
              </a:rPr>
              <a:t> or attribution condition. </a:t>
            </a:r>
          </a:p>
          <a:p>
            <a:pPr>
              <a:lnSpc>
                <a:spcPct val="115000"/>
              </a:lnSpc>
              <a:spcBef>
                <a:spcPts val="600"/>
              </a:spcBef>
              <a:spcAft>
                <a:spcPts val="600"/>
              </a:spcAft>
            </a:pPr>
            <a:r>
              <a:rPr lang="en-US" sz="2400">
                <a:effectLst/>
                <a:ea typeface="Open Sans" panose="020B0606030504020204" pitchFamily="34" charset="0"/>
              </a:rPr>
              <a:t>This is a requirement of reuse. The original creator has explicitly informed the user of this requirement through the use of the BY condition.  </a:t>
            </a:r>
          </a:p>
          <a:p>
            <a:pPr>
              <a:lnSpc>
                <a:spcPct val="115000"/>
              </a:lnSpc>
              <a:spcBef>
                <a:spcPts val="600"/>
              </a:spcBef>
              <a:spcAft>
                <a:spcPts val="600"/>
              </a:spcAft>
            </a:pPr>
            <a:r>
              <a:rPr lang="en-US" sz="2400">
                <a:effectLst/>
                <a:ea typeface="Open Sans" panose="020B0606030504020204" pitchFamily="34" charset="0"/>
              </a:rPr>
              <a:t>As you learned in the slide show presentation earlier in this module, </a:t>
            </a:r>
            <a:r>
              <a:rPr lang="en-US" sz="2400" b="1">
                <a:effectLst/>
                <a:ea typeface="Open Sans" panose="020B0606030504020204" pitchFamily="34" charset="0"/>
              </a:rPr>
              <a:t>citations and attributions are similar but different</a:t>
            </a:r>
            <a:r>
              <a:rPr lang="en-US" sz="2400">
                <a:effectLst/>
                <a:ea typeface="Open Sans" panose="020B0606030504020204" pitchFamily="34" charset="0"/>
              </a:rPr>
              <a:t>. </a:t>
            </a:r>
          </a:p>
          <a:p>
            <a:pPr>
              <a:lnSpc>
                <a:spcPct val="115000"/>
              </a:lnSpc>
              <a:spcBef>
                <a:spcPts val="600"/>
              </a:spcBef>
              <a:spcAft>
                <a:spcPts val="600"/>
              </a:spcAft>
            </a:pPr>
            <a:r>
              <a:rPr lang="en-US" sz="2400">
                <a:effectLst/>
                <a:ea typeface="Open Sans" panose="020B0606030504020204" pitchFamily="34" charset="0"/>
              </a:rPr>
              <a:t>Providing attribution is the legal requirement of the open license. While some tools, like </a:t>
            </a:r>
            <a:r>
              <a:rPr lang="en-US" sz="2400" u="sng">
                <a:solidFill>
                  <a:srgbClr val="1155CC"/>
                </a:solidFill>
                <a:effectLst/>
                <a:ea typeface="Open Sans" panose="020B0606030504020204" pitchFamily="34" charset="0"/>
                <a:hlinkClick r:id="rId3"/>
              </a:rPr>
              <a:t>CC Search</a:t>
            </a:r>
            <a:r>
              <a:rPr lang="en-US" sz="2400">
                <a:effectLst/>
                <a:ea typeface="Open Sans" panose="020B0606030504020204" pitchFamily="34" charset="0"/>
              </a:rPr>
              <a:t>, include the attribution in the resource, there are other tools available to help users easily create attribution statements for work they reuse, remix, or modify.  </a:t>
            </a:r>
            <a:endParaRPr lang="en-US" sz="2400">
              <a:effectLst/>
              <a:ea typeface="Arial" panose="020B0604020202020204" pitchFamily="34" charset="0"/>
            </a:endParaRPr>
          </a:p>
          <a:p>
            <a:endParaRPr lang="en-US" sz="1600"/>
          </a:p>
        </p:txBody>
      </p:sp>
    </p:spTree>
    <p:extLst>
      <p:ext uri="{BB962C8B-B14F-4D97-AF65-F5344CB8AC3E}">
        <p14:creationId xmlns:p14="http://schemas.microsoft.com/office/powerpoint/2010/main" val="4263083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80685-F575-48C7-9B90-267D455EA35B}"/>
              </a:ext>
            </a:extLst>
          </p:cNvPr>
          <p:cNvSpPr>
            <a:spLocks noGrp="1"/>
          </p:cNvSpPr>
          <p:nvPr>
            <p:ph type="title"/>
          </p:nvPr>
        </p:nvSpPr>
        <p:spPr/>
        <p:txBody>
          <a:bodyPr/>
          <a:lstStyle/>
          <a:p>
            <a:r>
              <a:rPr lang="en-US"/>
              <a:t>How to Give Attribution</a:t>
            </a:r>
          </a:p>
        </p:txBody>
      </p:sp>
      <p:sp>
        <p:nvSpPr>
          <p:cNvPr id="3" name="Content Placeholder 2">
            <a:extLst>
              <a:ext uri="{FF2B5EF4-FFF2-40B4-BE49-F238E27FC236}">
                <a16:creationId xmlns:a16="http://schemas.microsoft.com/office/drawing/2014/main" id="{23614B30-8A49-4479-9518-C35E2C0BFBAC}"/>
              </a:ext>
            </a:extLst>
          </p:cNvPr>
          <p:cNvSpPr>
            <a:spLocks noGrp="1"/>
          </p:cNvSpPr>
          <p:nvPr>
            <p:ph idx="1"/>
          </p:nvPr>
        </p:nvSpPr>
        <p:spPr/>
        <p:txBody>
          <a:bodyPr vert="horz" lIns="91440" tIns="45720" rIns="91440" bIns="45720" rtlCol="0" anchor="t">
            <a:normAutofit fontScale="62500" lnSpcReduction="20000"/>
          </a:bodyPr>
          <a:lstStyle/>
          <a:p>
            <a:pPr>
              <a:lnSpc>
                <a:spcPct val="115000"/>
              </a:lnSpc>
              <a:spcBef>
                <a:spcPts val="600"/>
              </a:spcBef>
            </a:pPr>
            <a:r>
              <a:rPr lang="en-US" sz="3800" dirty="0">
                <a:ea typeface="Open Sans"/>
                <a:hlinkClick r:id="rId3">
                  <a:extLst>
                    <a:ext uri="{A12FA001-AC4F-418D-AE19-62706E023703}">
                      <ahyp:hlinkClr xmlns:ahyp="http://schemas.microsoft.com/office/drawing/2018/hyperlinkcolor" val="tx"/>
                    </a:ext>
                  </a:extLst>
                </a:hlinkClick>
              </a:rPr>
              <a:t>Attribution Builder </a:t>
            </a:r>
            <a:r>
              <a:rPr lang="en-US" sz="3800" dirty="0">
                <a:ea typeface="Open Sans"/>
              </a:rPr>
              <a:t>- created by Open Washington, this tool, similar to a citation generator, builds attribution statements </a:t>
            </a:r>
            <a:r>
              <a:rPr lang="en-US" sz="3800" u="none" strike="noStrike" dirty="0">
                <a:effectLst/>
                <a:ea typeface="Open Sans"/>
              </a:rPr>
              <a:t>that can be copied and pasted into documents and websites.</a:t>
            </a:r>
            <a:r>
              <a:rPr lang="en-US" sz="3800" dirty="0">
                <a:ea typeface="Open Sans"/>
              </a:rPr>
              <a:t> </a:t>
            </a:r>
            <a:endParaRPr lang="en-US" sz="3800" dirty="0">
              <a:ea typeface="Open Sans"/>
              <a:cs typeface="Calibri"/>
            </a:endParaRPr>
          </a:p>
          <a:p>
            <a:pPr marL="0" indent="0">
              <a:lnSpc>
                <a:spcPct val="114999"/>
              </a:lnSpc>
              <a:spcBef>
                <a:spcPts val="600"/>
              </a:spcBef>
              <a:buNone/>
            </a:pPr>
            <a:endParaRPr lang="en-US" sz="3800" dirty="0">
              <a:ea typeface="Open Sans"/>
              <a:cs typeface="Calibri"/>
            </a:endParaRPr>
          </a:p>
          <a:p>
            <a:pPr marL="0" indent="0">
              <a:lnSpc>
                <a:spcPct val="115000"/>
              </a:lnSpc>
              <a:spcBef>
                <a:spcPts val="600"/>
              </a:spcBef>
              <a:spcAft>
                <a:spcPts val="600"/>
              </a:spcAft>
              <a:buNone/>
            </a:pPr>
            <a:r>
              <a:rPr lang="en-US" sz="3800" dirty="0">
                <a:effectLst/>
                <a:ea typeface="Open Sans"/>
              </a:rPr>
              <a:t>When creating attribution statements, a good rule of</a:t>
            </a:r>
            <a:r>
              <a:rPr lang="en-US" sz="3800" dirty="0">
                <a:ea typeface="Open Sans"/>
              </a:rPr>
              <a:t> </a:t>
            </a:r>
            <a:r>
              <a:rPr lang="en-US" sz="3800" dirty="0">
                <a:effectLst/>
                <a:ea typeface="Open Sans"/>
              </a:rPr>
              <a:t> thumb is to remember the acronym </a:t>
            </a:r>
            <a:r>
              <a:rPr lang="en-US" sz="3800" b="1" dirty="0">
                <a:effectLst/>
                <a:ea typeface="Open Sans"/>
              </a:rPr>
              <a:t>TASL</a:t>
            </a:r>
            <a:r>
              <a:rPr lang="en-US" sz="3800" dirty="0">
                <a:effectLst/>
                <a:ea typeface="Open Sans"/>
              </a:rPr>
              <a:t>:</a:t>
            </a:r>
          </a:p>
          <a:p>
            <a:pPr lvl="1">
              <a:lnSpc>
                <a:spcPct val="115000"/>
              </a:lnSpc>
              <a:spcBef>
                <a:spcPts val="600"/>
              </a:spcBef>
            </a:pPr>
            <a:r>
              <a:rPr lang="en-US" sz="3800" b="1" u="none" strike="noStrike" dirty="0">
                <a:effectLst/>
                <a:ea typeface="Open Sans"/>
              </a:rPr>
              <a:t>T</a:t>
            </a:r>
            <a:r>
              <a:rPr lang="en-US" sz="3800" u="none" strike="noStrike" dirty="0">
                <a:effectLst/>
                <a:ea typeface="Open Sans"/>
              </a:rPr>
              <a:t>itle of the work</a:t>
            </a:r>
          </a:p>
          <a:p>
            <a:pPr lvl="1">
              <a:lnSpc>
                <a:spcPct val="115000"/>
              </a:lnSpc>
              <a:spcBef>
                <a:spcPts val="0"/>
              </a:spcBef>
            </a:pPr>
            <a:r>
              <a:rPr lang="en-US" sz="3800" b="1" u="none" strike="noStrike" dirty="0">
                <a:effectLst/>
                <a:ea typeface="Open Sans"/>
              </a:rPr>
              <a:t>A</a:t>
            </a:r>
            <a:r>
              <a:rPr lang="en-US" sz="3800" u="none" strike="noStrike" dirty="0">
                <a:effectLst/>
                <a:ea typeface="Open Sans"/>
              </a:rPr>
              <a:t>uthor of the work</a:t>
            </a:r>
          </a:p>
          <a:p>
            <a:pPr lvl="1">
              <a:lnSpc>
                <a:spcPct val="115000"/>
              </a:lnSpc>
              <a:spcBef>
                <a:spcPts val="0"/>
              </a:spcBef>
            </a:pPr>
            <a:r>
              <a:rPr lang="en-US" sz="3800" b="1" u="none" strike="noStrike" dirty="0">
                <a:effectLst/>
                <a:ea typeface="Open Sans"/>
              </a:rPr>
              <a:t>S</a:t>
            </a:r>
            <a:r>
              <a:rPr lang="en-US" sz="3800" u="none" strike="noStrike" dirty="0">
                <a:effectLst/>
                <a:ea typeface="Open Sans"/>
              </a:rPr>
              <a:t>ource or where the work can be found</a:t>
            </a:r>
          </a:p>
          <a:p>
            <a:pPr lvl="1">
              <a:lnSpc>
                <a:spcPct val="115000"/>
              </a:lnSpc>
              <a:spcBef>
                <a:spcPts val="0"/>
              </a:spcBef>
              <a:spcAft>
                <a:spcPts val="600"/>
              </a:spcAft>
            </a:pPr>
            <a:r>
              <a:rPr lang="en-US" sz="3800" b="1" u="none" strike="noStrike" dirty="0">
                <a:effectLst/>
                <a:ea typeface="Open Sans"/>
              </a:rPr>
              <a:t>L</a:t>
            </a:r>
            <a:r>
              <a:rPr lang="en-US" sz="3800" u="none" strike="noStrike" dirty="0">
                <a:effectLst/>
                <a:ea typeface="Open Sans"/>
              </a:rPr>
              <a:t>icense of the work</a:t>
            </a:r>
          </a:p>
          <a:p>
            <a:endParaRPr lang="en-US"/>
          </a:p>
        </p:txBody>
      </p:sp>
    </p:spTree>
    <p:extLst>
      <p:ext uri="{BB962C8B-B14F-4D97-AF65-F5344CB8AC3E}">
        <p14:creationId xmlns:p14="http://schemas.microsoft.com/office/powerpoint/2010/main" val="2146394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BB024-5EDA-4DB2-8E7F-7F14E5793E95}"/>
              </a:ext>
            </a:extLst>
          </p:cNvPr>
          <p:cNvSpPr>
            <a:spLocks noGrp="1"/>
          </p:cNvSpPr>
          <p:nvPr>
            <p:ph type="title"/>
          </p:nvPr>
        </p:nvSpPr>
        <p:spPr>
          <a:xfrm>
            <a:off x="7175499" y="197017"/>
            <a:ext cx="4597401" cy="1325563"/>
          </a:xfrm>
        </p:spPr>
        <p:txBody>
          <a:bodyPr>
            <a:normAutofit/>
          </a:bodyPr>
          <a:lstStyle/>
          <a:p>
            <a:pPr algn="ctr"/>
            <a:r>
              <a:rPr lang="en-US"/>
              <a:t>CC Attribution</a:t>
            </a:r>
          </a:p>
        </p:txBody>
      </p:sp>
      <p:sp>
        <p:nvSpPr>
          <p:cNvPr id="3" name="Content Placeholder 2">
            <a:extLst>
              <a:ext uri="{FF2B5EF4-FFF2-40B4-BE49-F238E27FC236}">
                <a16:creationId xmlns:a16="http://schemas.microsoft.com/office/drawing/2014/main" id="{53CEBC68-61FB-4068-A160-B2D5B8DC62D4}"/>
              </a:ext>
            </a:extLst>
          </p:cNvPr>
          <p:cNvSpPr>
            <a:spLocks noGrp="1"/>
          </p:cNvSpPr>
          <p:nvPr>
            <p:ph idx="1"/>
          </p:nvPr>
        </p:nvSpPr>
        <p:spPr>
          <a:xfrm>
            <a:off x="6756400" y="1825625"/>
            <a:ext cx="5435600" cy="4351338"/>
          </a:xfrm>
        </p:spPr>
        <p:txBody>
          <a:bodyPr>
            <a:normAutofit/>
          </a:bodyPr>
          <a:lstStyle/>
          <a:p>
            <a:pPr marL="0" indent="0" algn="ctr">
              <a:buNone/>
            </a:pPr>
            <a:r>
              <a:rPr lang="en-US" sz="2400"/>
              <a:t>Screenshot from “</a:t>
            </a:r>
            <a:r>
              <a:rPr lang="en-US" sz="2400">
                <a:hlinkClick r:id="rId3"/>
              </a:rPr>
              <a:t>How to Give Attribution</a:t>
            </a:r>
            <a:r>
              <a:rPr lang="en-US" sz="2400"/>
              <a:t>” by Creative Commons</a:t>
            </a:r>
          </a:p>
          <a:p>
            <a:pPr marL="0" indent="0" algn="ctr">
              <a:buNone/>
            </a:pPr>
            <a:endParaRPr lang="en-US" sz="2400"/>
          </a:p>
          <a:p>
            <a:pPr marL="0" indent="0" algn="ctr">
              <a:buNone/>
            </a:pPr>
            <a:r>
              <a:rPr lang="en-US" sz="2400"/>
              <a:t>More: </a:t>
            </a:r>
            <a:r>
              <a:rPr lang="en-US" sz="2400">
                <a:hlinkClick r:id="rId4"/>
              </a:rPr>
              <a:t>Best Practices for Attribution</a:t>
            </a:r>
            <a:endParaRPr lang="en-US" sz="2400"/>
          </a:p>
        </p:txBody>
      </p:sp>
      <p:pic>
        <p:nvPicPr>
          <p:cNvPr id="5" name="Picture 4">
            <a:extLst>
              <a:ext uri="{FF2B5EF4-FFF2-40B4-BE49-F238E27FC236}">
                <a16:creationId xmlns:a16="http://schemas.microsoft.com/office/drawing/2014/main" id="{AB5268ED-16E7-45B4-AD70-C4C73E834BE6}"/>
              </a:ext>
            </a:extLst>
          </p:cNvPr>
          <p:cNvPicPr>
            <a:picLocks noChangeAspect="1"/>
          </p:cNvPicPr>
          <p:nvPr/>
        </p:nvPicPr>
        <p:blipFill>
          <a:blip r:embed="rId5"/>
          <a:stretch>
            <a:fillRect/>
          </a:stretch>
        </p:blipFill>
        <p:spPr>
          <a:xfrm>
            <a:off x="-32084" y="-106028"/>
            <a:ext cx="6793483" cy="6803607"/>
          </a:xfrm>
          <a:prstGeom prst="rect">
            <a:avLst/>
          </a:prstGeom>
        </p:spPr>
      </p:pic>
    </p:spTree>
    <p:extLst>
      <p:ext uri="{BB962C8B-B14F-4D97-AF65-F5344CB8AC3E}">
        <p14:creationId xmlns:p14="http://schemas.microsoft.com/office/powerpoint/2010/main" val="2133481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8B08D-E3A6-4EFF-A46F-0D7E5ED5008C}"/>
              </a:ext>
            </a:extLst>
          </p:cNvPr>
          <p:cNvSpPr>
            <a:spLocks noGrp="1"/>
          </p:cNvSpPr>
          <p:nvPr>
            <p:ph type="title"/>
          </p:nvPr>
        </p:nvSpPr>
        <p:spPr/>
        <p:txBody>
          <a:bodyPr/>
          <a:lstStyle/>
          <a:p>
            <a:r>
              <a:rPr lang="en-US"/>
              <a:t>Citation vs. Attribution</a:t>
            </a:r>
          </a:p>
        </p:txBody>
      </p:sp>
      <p:sp>
        <p:nvSpPr>
          <p:cNvPr id="3" name="Content Placeholder 2">
            <a:extLst>
              <a:ext uri="{FF2B5EF4-FFF2-40B4-BE49-F238E27FC236}">
                <a16:creationId xmlns:a16="http://schemas.microsoft.com/office/drawing/2014/main" id="{0BC2A31D-ED9E-4AA2-9629-6F5072DDEC68}"/>
              </a:ext>
            </a:extLst>
          </p:cNvPr>
          <p:cNvSpPr>
            <a:spLocks noGrp="1"/>
          </p:cNvSpPr>
          <p:nvPr>
            <p:ph idx="1"/>
          </p:nvPr>
        </p:nvSpPr>
        <p:spPr/>
        <p:txBody>
          <a:bodyPr>
            <a:normAutofit fontScale="92500" lnSpcReduction="20000"/>
          </a:bodyPr>
          <a:lstStyle/>
          <a:p>
            <a:r>
              <a:rPr lang="en-US" sz="3500"/>
              <a:t>Citation and attribution serve different purposes.</a:t>
            </a:r>
          </a:p>
          <a:p>
            <a:pPr lvl="1"/>
            <a:r>
              <a:rPr lang="en-US" sz="3000" b="1"/>
              <a:t>Citation</a:t>
            </a:r>
            <a:r>
              <a:rPr lang="en-US" sz="3000"/>
              <a:t> is used for academic reasons in order to give credit to a colleague for their work as part of academic integrity. It’s also used for legal reasons. </a:t>
            </a:r>
          </a:p>
          <a:p>
            <a:pPr lvl="1"/>
            <a:r>
              <a:rPr lang="en-US" sz="3000" b="1"/>
              <a:t>Attributing</a:t>
            </a:r>
            <a:r>
              <a:rPr lang="en-US" sz="3000"/>
              <a:t> an open work fulfills the legal requirement of the open-copyright license, which requires you to give credit to the creator of the work.</a:t>
            </a:r>
          </a:p>
          <a:p>
            <a:r>
              <a:rPr lang="en-US" sz="3500"/>
              <a:t>Learn more about </a:t>
            </a:r>
            <a:r>
              <a:rPr lang="en-US" sz="3500">
                <a:hlinkClick r:id="rId3"/>
              </a:rPr>
              <a:t>Citation vs. Attribution </a:t>
            </a:r>
            <a:r>
              <a:rPr lang="en-US" sz="3500"/>
              <a:t>in the </a:t>
            </a:r>
            <a:r>
              <a:rPr lang="en-US" sz="3500" err="1"/>
              <a:t>BCcampus</a:t>
            </a:r>
            <a:r>
              <a:rPr lang="en-US" sz="3500"/>
              <a:t> Self Publishing Guide. </a:t>
            </a:r>
          </a:p>
          <a:p>
            <a:pPr lvl="1"/>
            <a:r>
              <a:rPr lang="en-US" sz="3000" b="0" i="0" u="sng">
                <a:effectLst/>
                <a:latin typeface="Karla"/>
                <a:hlinkClick r:id="rId4"/>
              </a:rPr>
              <a:t>Self-Publishing Guide</a:t>
            </a:r>
            <a:r>
              <a:rPr lang="en-US" sz="3000" b="0" i="0">
                <a:solidFill>
                  <a:srgbClr val="222222"/>
                </a:solidFill>
                <a:effectLst/>
                <a:latin typeface="Karla"/>
              </a:rPr>
              <a:t> by </a:t>
            </a:r>
            <a:r>
              <a:rPr lang="en-US" sz="3000" b="0" i="0" err="1">
                <a:solidFill>
                  <a:srgbClr val="222222"/>
                </a:solidFill>
                <a:effectLst/>
                <a:latin typeface="Karla"/>
              </a:rPr>
              <a:t>BCcampus</a:t>
            </a:r>
            <a:r>
              <a:rPr lang="en-US" sz="3000" b="0" i="0">
                <a:solidFill>
                  <a:srgbClr val="222222"/>
                </a:solidFill>
                <a:effectLst/>
                <a:latin typeface="Karla"/>
              </a:rPr>
              <a:t> is licensed under a </a:t>
            </a:r>
            <a:r>
              <a:rPr lang="en-US" sz="3000" b="0" i="0" u="sng">
                <a:effectLst/>
                <a:latin typeface="Karla"/>
                <a:hlinkClick r:id="rId5"/>
              </a:rPr>
              <a:t>Creative Commons Attribution 4.0 International License</a:t>
            </a:r>
            <a:r>
              <a:rPr lang="en-US" sz="3000" b="0" i="0">
                <a:solidFill>
                  <a:srgbClr val="222222"/>
                </a:solidFill>
                <a:effectLst/>
                <a:latin typeface="Karla"/>
              </a:rPr>
              <a:t>, except where otherwise noted.</a:t>
            </a:r>
            <a:endParaRPr lang="en-US" sz="3000"/>
          </a:p>
          <a:p>
            <a:endParaRPr lang="en-US"/>
          </a:p>
        </p:txBody>
      </p:sp>
    </p:spTree>
    <p:extLst>
      <p:ext uri="{BB962C8B-B14F-4D97-AF65-F5344CB8AC3E}">
        <p14:creationId xmlns:p14="http://schemas.microsoft.com/office/powerpoint/2010/main" val="3187591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610A7-F2CF-43BC-807F-D689D787B309}"/>
              </a:ext>
            </a:extLst>
          </p:cNvPr>
          <p:cNvSpPr>
            <a:spLocks noGrp="1"/>
          </p:cNvSpPr>
          <p:nvPr>
            <p:ph type="title"/>
          </p:nvPr>
        </p:nvSpPr>
        <p:spPr/>
        <p:txBody>
          <a:bodyPr/>
          <a:lstStyle/>
          <a:p>
            <a:r>
              <a:rPr lang="en-US"/>
              <a:t>Choosing A License For Your Work</a:t>
            </a:r>
          </a:p>
        </p:txBody>
      </p:sp>
      <p:sp>
        <p:nvSpPr>
          <p:cNvPr id="3" name="Content Placeholder 2">
            <a:extLst>
              <a:ext uri="{FF2B5EF4-FFF2-40B4-BE49-F238E27FC236}">
                <a16:creationId xmlns:a16="http://schemas.microsoft.com/office/drawing/2014/main" id="{526205F3-1B28-42DE-9915-DD24ED245D2E}"/>
              </a:ext>
            </a:extLst>
          </p:cNvPr>
          <p:cNvSpPr>
            <a:spLocks noGrp="1"/>
          </p:cNvSpPr>
          <p:nvPr>
            <p:ph idx="1"/>
          </p:nvPr>
        </p:nvSpPr>
        <p:spPr/>
        <p:txBody>
          <a:bodyPr>
            <a:normAutofit fontScale="92500" lnSpcReduction="10000"/>
          </a:bodyPr>
          <a:lstStyle/>
          <a:p>
            <a:r>
              <a:rPr lang="en-US"/>
              <a:t>When sharing your work, selecting and displaying a license with it ensures the work can be adopted and adapted how you want! If you don't select a license, all published material may be assumed to be all rights reserved even if you intended it to be openly licensed. </a:t>
            </a:r>
          </a:p>
          <a:p>
            <a:r>
              <a:rPr lang="en-US"/>
              <a:t>When creating work to share, carefully consider how you want your work to be used when choosing which open license to apply.  As the original creator of your work, you have choices. </a:t>
            </a:r>
          </a:p>
          <a:p>
            <a:pPr lvl="1"/>
            <a:r>
              <a:rPr lang="en-US"/>
              <a:t>Do you want to allow derivatives?</a:t>
            </a:r>
          </a:p>
          <a:p>
            <a:pPr lvl="1"/>
            <a:r>
              <a:rPr lang="en-US"/>
              <a:t>Do you want to allow for commercial purposes?</a:t>
            </a:r>
          </a:p>
          <a:p>
            <a:pPr lvl="1"/>
            <a:r>
              <a:rPr lang="en-US"/>
              <a:t>Do you want the same license to be applied on derivatives?</a:t>
            </a:r>
          </a:p>
          <a:p>
            <a:pPr lvl="1"/>
            <a:r>
              <a:rPr lang="en-US"/>
              <a:t>If this work was made using openly licensed material, is there a copyright provision you must abide?</a:t>
            </a:r>
          </a:p>
          <a:p>
            <a:endParaRPr lang="en-US"/>
          </a:p>
        </p:txBody>
      </p:sp>
    </p:spTree>
    <p:extLst>
      <p:ext uri="{BB962C8B-B14F-4D97-AF65-F5344CB8AC3E}">
        <p14:creationId xmlns:p14="http://schemas.microsoft.com/office/powerpoint/2010/main" val="2740889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E443FD7-A66B-4AA0-872D-B088B9BC5F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50CAF68-4594-4666-821F-D90414002D26}"/>
              </a:ext>
            </a:extLst>
          </p:cNvPr>
          <p:cNvSpPr>
            <a:spLocks noGrp="1"/>
          </p:cNvSpPr>
          <p:nvPr>
            <p:ph type="ctrTitle"/>
          </p:nvPr>
        </p:nvSpPr>
        <p:spPr>
          <a:xfrm>
            <a:off x="1094095" y="851517"/>
            <a:ext cx="5238466" cy="2991416"/>
          </a:xfrm>
        </p:spPr>
        <p:txBody>
          <a:bodyPr anchor="b">
            <a:normAutofit/>
          </a:bodyPr>
          <a:lstStyle/>
          <a:p>
            <a:pPr algn="l"/>
            <a:r>
              <a:rPr lang="en-US" sz="5100"/>
              <a:t>Module 3:</a:t>
            </a:r>
            <a:br>
              <a:rPr lang="en-US" sz="5100"/>
            </a:br>
            <a:r>
              <a:rPr lang="en-US" sz="5100"/>
              <a:t>Creative Commons Licensing</a:t>
            </a:r>
          </a:p>
        </p:txBody>
      </p:sp>
      <p:sp>
        <p:nvSpPr>
          <p:cNvPr id="3" name="Subtitle 2">
            <a:extLst>
              <a:ext uri="{FF2B5EF4-FFF2-40B4-BE49-F238E27FC236}">
                <a16:creationId xmlns:a16="http://schemas.microsoft.com/office/drawing/2014/main" id="{CECBB64B-1B36-45CE-A17D-90B00C8F7411}"/>
              </a:ext>
            </a:extLst>
          </p:cNvPr>
          <p:cNvSpPr>
            <a:spLocks noGrp="1"/>
          </p:cNvSpPr>
          <p:nvPr>
            <p:ph type="subTitle" idx="1"/>
          </p:nvPr>
        </p:nvSpPr>
        <p:spPr>
          <a:xfrm>
            <a:off x="1094096" y="3842932"/>
            <a:ext cx="4167115" cy="2163551"/>
          </a:xfrm>
        </p:spPr>
        <p:txBody>
          <a:bodyPr anchor="t">
            <a:normAutofit/>
          </a:bodyPr>
          <a:lstStyle/>
          <a:p>
            <a:pPr algn="l"/>
            <a:r>
              <a:rPr lang="en-US"/>
              <a:t>Adapted from “Module 7” </a:t>
            </a:r>
            <a:r>
              <a:rPr lang="en-US" i="1">
                <a:effectLst/>
                <a:ea typeface="Open Sans" panose="020B0606030504020204" pitchFamily="34" charset="0"/>
              </a:rPr>
              <a:t>Texas Learn OER</a:t>
            </a:r>
            <a:r>
              <a:rPr lang="en-US">
                <a:effectLst/>
                <a:ea typeface="Open Sans" panose="020B0606030504020204" pitchFamily="34" charset="0"/>
              </a:rPr>
              <a:t> by Carrie Gits for </a:t>
            </a:r>
            <a:r>
              <a:rPr lang="en-US" err="1">
                <a:effectLst/>
                <a:ea typeface="Open Sans" panose="020B0606030504020204" pitchFamily="34" charset="0"/>
              </a:rPr>
              <a:t>DigiTex</a:t>
            </a:r>
            <a:r>
              <a:rPr lang="en-US">
                <a:effectLst/>
                <a:ea typeface="Open Sans" panose="020B0606030504020204" pitchFamily="34" charset="0"/>
              </a:rPr>
              <a:t> under a </a:t>
            </a:r>
            <a:r>
              <a:rPr lang="en-US" u="sng">
                <a:effectLst/>
                <a:ea typeface="Open Sans" panose="020B0606030504020204" pitchFamily="34" charset="0"/>
                <a:hlinkClick r:id="rId3"/>
              </a:rPr>
              <a:t>Creative Commons Attribution 4.0 International License CC BY</a:t>
            </a:r>
            <a:r>
              <a:rPr lang="en-US">
                <a:effectLst/>
                <a:ea typeface="Open Sans" panose="020B0606030504020204" pitchFamily="34" charset="0"/>
              </a:rPr>
              <a:t> 2020</a:t>
            </a:r>
            <a:endParaRPr lang="en-US">
              <a:effectLst/>
              <a:ea typeface="Arial" panose="020B0604020202020204" pitchFamily="34" charset="0"/>
            </a:endParaRPr>
          </a:p>
          <a:p>
            <a:pPr algn="l"/>
            <a:endParaRPr lang="en-US"/>
          </a:p>
        </p:txBody>
      </p:sp>
      <p:sp>
        <p:nvSpPr>
          <p:cNvPr id="11" name="Freeform: Shape 10">
            <a:extLst>
              <a:ext uri="{FF2B5EF4-FFF2-40B4-BE49-F238E27FC236}">
                <a16:creationId xmlns:a16="http://schemas.microsoft.com/office/drawing/2014/main" id="{C04BE0EF-3561-49B4-9A29-F283168A9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0370" y="851518"/>
            <a:ext cx="6184806" cy="5154967"/>
          </a:xfrm>
          <a:custGeom>
            <a:avLst/>
            <a:gdLst>
              <a:gd name="connsiteX0" fmla="*/ 363179 w 6184806"/>
              <a:gd name="connsiteY0" fmla="*/ 3125191 h 5154967"/>
              <a:gd name="connsiteX1" fmla="*/ 898270 w 6184806"/>
              <a:gd name="connsiteY1" fmla="*/ 3125191 h 5154967"/>
              <a:gd name="connsiteX2" fmla="*/ 980326 w 6184806"/>
              <a:gd name="connsiteY2" fmla="*/ 3173551 h 5154967"/>
              <a:gd name="connsiteX3" fmla="*/ 1248448 w 6184806"/>
              <a:gd name="connsiteY3" fmla="*/ 3635277 h 5154967"/>
              <a:gd name="connsiteX4" fmla="*/ 1248448 w 6184806"/>
              <a:gd name="connsiteY4" fmla="*/ 3729695 h 5154967"/>
              <a:gd name="connsiteX5" fmla="*/ 980326 w 6184806"/>
              <a:gd name="connsiteY5" fmla="*/ 4191421 h 5154967"/>
              <a:gd name="connsiteX6" fmla="*/ 898270 w 6184806"/>
              <a:gd name="connsiteY6" fmla="*/ 4239781 h 5154967"/>
              <a:gd name="connsiteX7" fmla="*/ 363179 w 6184806"/>
              <a:gd name="connsiteY7" fmla="*/ 4239781 h 5154967"/>
              <a:gd name="connsiteX8" fmla="*/ 279969 w 6184806"/>
              <a:gd name="connsiteY8" fmla="*/ 4191421 h 5154967"/>
              <a:gd name="connsiteX9" fmla="*/ 13002 w 6184806"/>
              <a:gd name="connsiteY9" fmla="*/ 3729695 h 5154967"/>
              <a:gd name="connsiteX10" fmla="*/ 13002 w 6184806"/>
              <a:gd name="connsiteY10" fmla="*/ 3635277 h 5154967"/>
              <a:gd name="connsiteX11" fmla="*/ 279969 w 6184806"/>
              <a:gd name="connsiteY11" fmla="*/ 3173551 h 5154967"/>
              <a:gd name="connsiteX12" fmla="*/ 363179 w 6184806"/>
              <a:gd name="connsiteY12" fmla="*/ 3125191 h 5154967"/>
              <a:gd name="connsiteX13" fmla="*/ 2489721 w 6184806"/>
              <a:gd name="connsiteY13" fmla="*/ 570035 h 5154967"/>
              <a:gd name="connsiteX14" fmla="*/ 2764862 w 6184806"/>
              <a:gd name="connsiteY14" fmla="*/ 570035 h 5154967"/>
              <a:gd name="connsiteX15" fmla="*/ 2796959 w 6184806"/>
              <a:gd name="connsiteY15" fmla="*/ 570035 h 5154967"/>
              <a:gd name="connsiteX16" fmla="*/ 2827587 w 6184806"/>
              <a:gd name="connsiteY16" fmla="*/ 622777 h 5154967"/>
              <a:gd name="connsiteX17" fmla="*/ 2977604 w 6184806"/>
              <a:gd name="connsiteY17" fmla="*/ 881117 h 5154967"/>
              <a:gd name="connsiteX18" fmla="*/ 2977604 w 6184806"/>
              <a:gd name="connsiteY18" fmla="*/ 1025720 h 5154967"/>
              <a:gd name="connsiteX19" fmla="*/ 2566968 w 6184806"/>
              <a:gd name="connsiteY19" fmla="*/ 1732863 h 5154967"/>
              <a:gd name="connsiteX20" fmla="*/ 2441299 w 6184806"/>
              <a:gd name="connsiteY20" fmla="*/ 1806927 h 5154967"/>
              <a:gd name="connsiteX21" fmla="*/ 1621798 w 6184806"/>
              <a:gd name="connsiteY21" fmla="*/ 1806927 h 5154967"/>
              <a:gd name="connsiteX22" fmla="*/ 1583218 w 6184806"/>
              <a:gd name="connsiteY22" fmla="*/ 1801802 h 5154967"/>
              <a:gd name="connsiteX23" fmla="*/ 1556683 w 6184806"/>
              <a:gd name="connsiteY23" fmla="*/ 1790677 h 5154967"/>
              <a:gd name="connsiteX24" fmla="*/ 1572899 w 6184806"/>
              <a:gd name="connsiteY24" fmla="*/ 1762630 h 5154967"/>
              <a:gd name="connsiteX25" fmla="*/ 2147429 w 6184806"/>
              <a:gd name="connsiteY25" fmla="*/ 768968 h 5154967"/>
              <a:gd name="connsiteX26" fmla="*/ 2489721 w 6184806"/>
              <a:gd name="connsiteY26" fmla="*/ 570035 h 5154967"/>
              <a:gd name="connsiteX27" fmla="*/ 1573268 w 6184806"/>
              <a:gd name="connsiteY27" fmla="*/ 0 h 5154967"/>
              <a:gd name="connsiteX28" fmla="*/ 2497662 w 6184806"/>
              <a:gd name="connsiteY28" fmla="*/ 0 h 5154967"/>
              <a:gd name="connsiteX29" fmla="*/ 2639415 w 6184806"/>
              <a:gd name="connsiteY29" fmla="*/ 83546 h 5154967"/>
              <a:gd name="connsiteX30" fmla="*/ 2887862 w 6184806"/>
              <a:gd name="connsiteY30" fmla="*/ 511387 h 5154967"/>
              <a:gd name="connsiteX31" fmla="*/ 2915928 w 6184806"/>
              <a:gd name="connsiteY31" fmla="*/ 559720 h 5154967"/>
              <a:gd name="connsiteX32" fmla="*/ 2893844 w 6184806"/>
              <a:gd name="connsiteY32" fmla="*/ 559720 h 5154967"/>
              <a:gd name="connsiteX33" fmla="*/ 2789466 w 6184806"/>
              <a:gd name="connsiteY33" fmla="*/ 559720 h 5154967"/>
              <a:gd name="connsiteX34" fmla="*/ 2744122 w 6184806"/>
              <a:gd name="connsiteY34" fmla="*/ 481634 h 5154967"/>
              <a:gd name="connsiteX35" fmla="*/ 2570885 w 6184806"/>
              <a:gd name="connsiteY35" fmla="*/ 183309 h 5154967"/>
              <a:gd name="connsiteX36" fmla="*/ 2445216 w 6184806"/>
              <a:gd name="connsiteY36" fmla="*/ 109243 h 5154967"/>
              <a:gd name="connsiteX37" fmla="*/ 1625714 w 6184806"/>
              <a:gd name="connsiteY37" fmla="*/ 109243 h 5154967"/>
              <a:gd name="connsiteX38" fmla="*/ 1498276 w 6184806"/>
              <a:gd name="connsiteY38" fmla="*/ 183309 h 5154967"/>
              <a:gd name="connsiteX39" fmla="*/ 1089410 w 6184806"/>
              <a:gd name="connsiteY39" fmla="*/ 890450 h 5154967"/>
              <a:gd name="connsiteX40" fmla="*/ 1089410 w 6184806"/>
              <a:gd name="connsiteY40" fmla="*/ 1035054 h 5154967"/>
              <a:gd name="connsiteX41" fmla="*/ 1498276 w 6184806"/>
              <a:gd name="connsiteY41" fmla="*/ 1742196 h 5154967"/>
              <a:gd name="connsiteX42" fmla="*/ 1552039 w 6184806"/>
              <a:gd name="connsiteY42" fmla="*/ 1796422 h 5154967"/>
              <a:gd name="connsiteX43" fmla="*/ 1558260 w 6184806"/>
              <a:gd name="connsiteY43" fmla="*/ 1799029 h 5154967"/>
              <a:gd name="connsiteX44" fmla="*/ 1524911 w 6184806"/>
              <a:gd name="connsiteY44" fmla="*/ 1856707 h 5154967"/>
              <a:gd name="connsiteX45" fmla="*/ 1500108 w 6184806"/>
              <a:gd name="connsiteY45" fmla="*/ 1899604 h 5154967"/>
              <a:gd name="connsiteX46" fmla="*/ 1525834 w 6184806"/>
              <a:gd name="connsiteY46" fmla="*/ 1910390 h 5154967"/>
              <a:gd name="connsiteX47" fmla="*/ 1569352 w 6184806"/>
              <a:gd name="connsiteY47" fmla="*/ 1916170 h 5154967"/>
              <a:gd name="connsiteX48" fmla="*/ 2493745 w 6184806"/>
              <a:gd name="connsiteY48" fmla="*/ 1916170 h 5154967"/>
              <a:gd name="connsiteX49" fmla="*/ 2635498 w 6184806"/>
              <a:gd name="connsiteY49" fmla="*/ 1832627 h 5154967"/>
              <a:gd name="connsiteX50" fmla="*/ 3098693 w 6184806"/>
              <a:gd name="connsiteY50" fmla="*/ 1034974 h 5154967"/>
              <a:gd name="connsiteX51" fmla="*/ 3098693 w 6184806"/>
              <a:gd name="connsiteY51" fmla="*/ 871863 h 5154967"/>
              <a:gd name="connsiteX52" fmla="*/ 2945803 w 6184806"/>
              <a:gd name="connsiteY52" fmla="*/ 608576 h 5154967"/>
              <a:gd name="connsiteX53" fmla="*/ 2923422 w 6184806"/>
              <a:gd name="connsiteY53" fmla="*/ 570035 h 5154967"/>
              <a:gd name="connsiteX54" fmla="*/ 3027104 w 6184806"/>
              <a:gd name="connsiteY54" fmla="*/ 570035 h 5154967"/>
              <a:gd name="connsiteX55" fmla="*/ 4690846 w 6184806"/>
              <a:gd name="connsiteY55" fmla="*/ 570035 h 5154967"/>
              <a:gd name="connsiteX56" fmla="*/ 5028384 w 6184806"/>
              <a:gd name="connsiteY56" fmla="*/ 768968 h 5154967"/>
              <a:gd name="connsiteX57" fmla="*/ 6131323 w 6184806"/>
              <a:gd name="connsiteY57" fmla="*/ 2668304 h 5154967"/>
              <a:gd name="connsiteX58" fmla="*/ 6131323 w 6184806"/>
              <a:gd name="connsiteY58" fmla="*/ 3056698 h 5154967"/>
              <a:gd name="connsiteX59" fmla="*/ 5028384 w 6184806"/>
              <a:gd name="connsiteY59" fmla="*/ 4956035 h 5154967"/>
              <a:gd name="connsiteX60" fmla="*/ 4690846 w 6184806"/>
              <a:gd name="connsiteY60" fmla="*/ 5154967 h 5154967"/>
              <a:gd name="connsiteX61" fmla="*/ 2489721 w 6184806"/>
              <a:gd name="connsiteY61" fmla="*/ 5154967 h 5154967"/>
              <a:gd name="connsiteX62" fmla="*/ 2147429 w 6184806"/>
              <a:gd name="connsiteY62" fmla="*/ 4956035 h 5154967"/>
              <a:gd name="connsiteX63" fmla="*/ 1049243 w 6184806"/>
              <a:gd name="connsiteY63" fmla="*/ 3056698 h 5154967"/>
              <a:gd name="connsiteX64" fmla="*/ 1049243 w 6184806"/>
              <a:gd name="connsiteY64" fmla="*/ 2668304 h 5154967"/>
              <a:gd name="connsiteX65" fmla="*/ 1457007 w 6184806"/>
              <a:gd name="connsiteY65" fmla="*/ 1963067 h 5154967"/>
              <a:gd name="connsiteX66" fmla="*/ 1491373 w 6184806"/>
              <a:gd name="connsiteY66" fmla="*/ 1903634 h 5154967"/>
              <a:gd name="connsiteX67" fmla="*/ 1490164 w 6184806"/>
              <a:gd name="connsiteY67" fmla="*/ 1903127 h 5154967"/>
              <a:gd name="connsiteX68" fmla="*/ 1429519 w 6184806"/>
              <a:gd name="connsiteY68" fmla="*/ 1841960 h 5154967"/>
              <a:gd name="connsiteX69" fmla="*/ 968320 w 6184806"/>
              <a:gd name="connsiteY69" fmla="*/ 1044307 h 5154967"/>
              <a:gd name="connsiteX70" fmla="*/ 968320 w 6184806"/>
              <a:gd name="connsiteY70" fmla="*/ 881196 h 5154967"/>
              <a:gd name="connsiteX71" fmla="*/ 1429519 w 6184806"/>
              <a:gd name="connsiteY71" fmla="*/ 83546 h 5154967"/>
              <a:gd name="connsiteX72" fmla="*/ 1573268 w 6184806"/>
              <a:gd name="connsiteY72" fmla="*/ 0 h 5154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184806" h="5154967">
                <a:moveTo>
                  <a:pt x="363179" y="3125191"/>
                </a:moveTo>
                <a:cubicBezTo>
                  <a:pt x="363179" y="3125191"/>
                  <a:pt x="363179" y="3125191"/>
                  <a:pt x="898270" y="3125191"/>
                </a:cubicBezTo>
                <a:cubicBezTo>
                  <a:pt x="931786" y="3125191"/>
                  <a:pt x="964145" y="3143614"/>
                  <a:pt x="980326" y="3173551"/>
                </a:cubicBezTo>
                <a:cubicBezTo>
                  <a:pt x="980326" y="3173551"/>
                  <a:pt x="980326" y="3173551"/>
                  <a:pt x="1248448" y="3635277"/>
                </a:cubicBezTo>
                <a:cubicBezTo>
                  <a:pt x="1265784" y="3664063"/>
                  <a:pt x="1265784" y="3700909"/>
                  <a:pt x="1248448" y="3729695"/>
                </a:cubicBezTo>
                <a:cubicBezTo>
                  <a:pt x="1248448" y="3729695"/>
                  <a:pt x="1248448" y="3729695"/>
                  <a:pt x="980326" y="4191421"/>
                </a:cubicBezTo>
                <a:cubicBezTo>
                  <a:pt x="964145" y="4221358"/>
                  <a:pt x="931786" y="4239781"/>
                  <a:pt x="898270" y="4239781"/>
                </a:cubicBezTo>
                <a:cubicBezTo>
                  <a:pt x="898270" y="4239781"/>
                  <a:pt x="898270" y="4239781"/>
                  <a:pt x="363179" y="4239781"/>
                </a:cubicBezTo>
                <a:cubicBezTo>
                  <a:pt x="328508" y="4239781"/>
                  <a:pt x="297305" y="4221358"/>
                  <a:pt x="279969" y="4191421"/>
                </a:cubicBezTo>
                <a:cubicBezTo>
                  <a:pt x="279969" y="4191421"/>
                  <a:pt x="279969" y="4191421"/>
                  <a:pt x="13002" y="3729695"/>
                </a:cubicBezTo>
                <a:cubicBezTo>
                  <a:pt x="-4334" y="3700909"/>
                  <a:pt x="-4334" y="3664063"/>
                  <a:pt x="13002" y="3635277"/>
                </a:cubicBezTo>
                <a:cubicBezTo>
                  <a:pt x="13002" y="3635277"/>
                  <a:pt x="13002" y="3635277"/>
                  <a:pt x="279969" y="3173551"/>
                </a:cubicBezTo>
                <a:cubicBezTo>
                  <a:pt x="297305" y="3143614"/>
                  <a:pt x="328508" y="3125191"/>
                  <a:pt x="363179" y="3125191"/>
                </a:cubicBezTo>
                <a:close/>
                <a:moveTo>
                  <a:pt x="2489721" y="570035"/>
                </a:moveTo>
                <a:cubicBezTo>
                  <a:pt x="2489721" y="570035"/>
                  <a:pt x="2489721" y="570035"/>
                  <a:pt x="2764862" y="570035"/>
                </a:cubicBezTo>
                <a:lnTo>
                  <a:pt x="2796959" y="570035"/>
                </a:lnTo>
                <a:lnTo>
                  <a:pt x="2827587" y="622777"/>
                </a:lnTo>
                <a:cubicBezTo>
                  <a:pt x="2870233" y="696217"/>
                  <a:pt x="2919858" y="781675"/>
                  <a:pt x="2977604" y="881117"/>
                </a:cubicBezTo>
                <a:cubicBezTo>
                  <a:pt x="3004153" y="925204"/>
                  <a:pt x="3004153" y="981634"/>
                  <a:pt x="2977604" y="1025720"/>
                </a:cubicBezTo>
                <a:cubicBezTo>
                  <a:pt x="2977604" y="1025720"/>
                  <a:pt x="2977604" y="1025720"/>
                  <a:pt x="2566968" y="1732863"/>
                </a:cubicBezTo>
                <a:cubicBezTo>
                  <a:pt x="2542188" y="1778712"/>
                  <a:pt x="2492629" y="1806927"/>
                  <a:pt x="2441299" y="1806927"/>
                </a:cubicBezTo>
                <a:cubicBezTo>
                  <a:pt x="2441299" y="1806927"/>
                  <a:pt x="2441299" y="1806927"/>
                  <a:pt x="1621798" y="1806927"/>
                </a:cubicBezTo>
                <a:cubicBezTo>
                  <a:pt x="1608523" y="1806927"/>
                  <a:pt x="1595580" y="1805163"/>
                  <a:pt x="1583218" y="1801802"/>
                </a:cubicBezTo>
                <a:lnTo>
                  <a:pt x="1556683" y="1790677"/>
                </a:lnTo>
                <a:lnTo>
                  <a:pt x="1572899" y="1762630"/>
                </a:lnTo>
                <a:cubicBezTo>
                  <a:pt x="1719523" y="1509042"/>
                  <a:pt x="1907201" y="1184448"/>
                  <a:pt x="2147429" y="768968"/>
                </a:cubicBezTo>
                <a:cubicBezTo>
                  <a:pt x="2218739" y="645819"/>
                  <a:pt x="2347099" y="570035"/>
                  <a:pt x="2489721" y="570035"/>
                </a:cubicBezTo>
                <a:close/>
                <a:moveTo>
                  <a:pt x="1573268" y="0"/>
                </a:moveTo>
                <a:cubicBezTo>
                  <a:pt x="1573268" y="0"/>
                  <a:pt x="1573268" y="0"/>
                  <a:pt x="2497662" y="0"/>
                </a:cubicBezTo>
                <a:cubicBezTo>
                  <a:pt x="2555561" y="0"/>
                  <a:pt x="2611463" y="31828"/>
                  <a:pt x="2639415" y="83546"/>
                </a:cubicBezTo>
                <a:cubicBezTo>
                  <a:pt x="2639415" y="83546"/>
                  <a:pt x="2639415" y="83546"/>
                  <a:pt x="2887862" y="511387"/>
                </a:cubicBezTo>
                <a:lnTo>
                  <a:pt x="2915928" y="559720"/>
                </a:lnTo>
                <a:lnTo>
                  <a:pt x="2893844" y="559720"/>
                </a:lnTo>
                <a:lnTo>
                  <a:pt x="2789466" y="559720"/>
                </a:lnTo>
                <a:lnTo>
                  <a:pt x="2744122" y="481634"/>
                </a:lnTo>
                <a:cubicBezTo>
                  <a:pt x="2570885" y="183309"/>
                  <a:pt x="2570885" y="183309"/>
                  <a:pt x="2570885" y="183309"/>
                </a:cubicBezTo>
                <a:cubicBezTo>
                  <a:pt x="2546104" y="137459"/>
                  <a:pt x="2496545" y="109243"/>
                  <a:pt x="2445216" y="109243"/>
                </a:cubicBezTo>
                <a:cubicBezTo>
                  <a:pt x="1625714" y="109243"/>
                  <a:pt x="1625714" y="109243"/>
                  <a:pt x="1625714" y="109243"/>
                </a:cubicBezTo>
                <a:cubicBezTo>
                  <a:pt x="1572615" y="109243"/>
                  <a:pt x="1524825" y="137459"/>
                  <a:pt x="1498276" y="183309"/>
                </a:cubicBezTo>
                <a:cubicBezTo>
                  <a:pt x="1089410" y="890450"/>
                  <a:pt x="1089410" y="890450"/>
                  <a:pt x="1089410" y="890450"/>
                </a:cubicBezTo>
                <a:cubicBezTo>
                  <a:pt x="1062860" y="934537"/>
                  <a:pt x="1062860" y="990967"/>
                  <a:pt x="1089410" y="1035054"/>
                </a:cubicBezTo>
                <a:cubicBezTo>
                  <a:pt x="1498276" y="1742196"/>
                  <a:pt x="1498276" y="1742196"/>
                  <a:pt x="1498276" y="1742196"/>
                </a:cubicBezTo>
                <a:cubicBezTo>
                  <a:pt x="1511551" y="1765121"/>
                  <a:pt x="1530135" y="1783637"/>
                  <a:pt x="1552039" y="1796422"/>
                </a:cubicBezTo>
                <a:lnTo>
                  <a:pt x="1558260" y="1799029"/>
                </a:lnTo>
                <a:lnTo>
                  <a:pt x="1524911" y="1856707"/>
                </a:lnTo>
                <a:lnTo>
                  <a:pt x="1500108" y="1899604"/>
                </a:lnTo>
                <a:lnTo>
                  <a:pt x="1525834" y="1910390"/>
                </a:lnTo>
                <a:cubicBezTo>
                  <a:pt x="1539779" y="1914181"/>
                  <a:pt x="1554378" y="1916170"/>
                  <a:pt x="1569352" y="1916170"/>
                </a:cubicBezTo>
                <a:cubicBezTo>
                  <a:pt x="2493745" y="1916170"/>
                  <a:pt x="2493745" y="1916170"/>
                  <a:pt x="2493745" y="1916170"/>
                </a:cubicBezTo>
                <a:cubicBezTo>
                  <a:pt x="2551645" y="1916170"/>
                  <a:pt x="2607546" y="1884345"/>
                  <a:pt x="2635498" y="1832627"/>
                </a:cubicBezTo>
                <a:cubicBezTo>
                  <a:pt x="3098693" y="1034974"/>
                  <a:pt x="3098693" y="1034974"/>
                  <a:pt x="3098693" y="1034974"/>
                </a:cubicBezTo>
                <a:cubicBezTo>
                  <a:pt x="3128641" y="985246"/>
                  <a:pt x="3128641" y="921593"/>
                  <a:pt x="3098693" y="871863"/>
                </a:cubicBezTo>
                <a:cubicBezTo>
                  <a:pt x="3040794" y="772157"/>
                  <a:pt x="2990132" y="684914"/>
                  <a:pt x="2945803" y="608576"/>
                </a:cubicBezTo>
                <a:lnTo>
                  <a:pt x="2923422" y="570035"/>
                </a:lnTo>
                <a:lnTo>
                  <a:pt x="3027104" y="570035"/>
                </a:lnTo>
                <a:cubicBezTo>
                  <a:pt x="3349535" y="570035"/>
                  <a:pt x="3865424" y="570035"/>
                  <a:pt x="4690846" y="570035"/>
                </a:cubicBezTo>
                <a:cubicBezTo>
                  <a:pt x="4828714" y="570035"/>
                  <a:pt x="4961827" y="645819"/>
                  <a:pt x="5028384" y="768968"/>
                </a:cubicBezTo>
                <a:cubicBezTo>
                  <a:pt x="5028384" y="768968"/>
                  <a:pt x="5028384" y="768968"/>
                  <a:pt x="6131323" y="2668304"/>
                </a:cubicBezTo>
                <a:cubicBezTo>
                  <a:pt x="6202634" y="2786717"/>
                  <a:pt x="6202634" y="2938285"/>
                  <a:pt x="6131323" y="3056698"/>
                </a:cubicBezTo>
                <a:cubicBezTo>
                  <a:pt x="6131323" y="3056698"/>
                  <a:pt x="6131323" y="3056698"/>
                  <a:pt x="5028384" y="4956035"/>
                </a:cubicBezTo>
                <a:cubicBezTo>
                  <a:pt x="4961827" y="5079184"/>
                  <a:pt x="4828714" y="5154967"/>
                  <a:pt x="4690846" y="5154967"/>
                </a:cubicBezTo>
                <a:cubicBezTo>
                  <a:pt x="4690846" y="5154967"/>
                  <a:pt x="4690846" y="5154967"/>
                  <a:pt x="2489721" y="5154967"/>
                </a:cubicBezTo>
                <a:cubicBezTo>
                  <a:pt x="2347099" y="5154967"/>
                  <a:pt x="2218739" y="5079184"/>
                  <a:pt x="2147429" y="4956035"/>
                </a:cubicBezTo>
                <a:cubicBezTo>
                  <a:pt x="2147429" y="4956035"/>
                  <a:pt x="2147429" y="4956035"/>
                  <a:pt x="1049243" y="3056698"/>
                </a:cubicBezTo>
                <a:cubicBezTo>
                  <a:pt x="977932" y="2938285"/>
                  <a:pt x="977932" y="2786717"/>
                  <a:pt x="1049243" y="2668304"/>
                </a:cubicBezTo>
                <a:cubicBezTo>
                  <a:pt x="1049243" y="2668304"/>
                  <a:pt x="1049243" y="2668304"/>
                  <a:pt x="1457007" y="1963067"/>
                </a:cubicBezTo>
                <a:lnTo>
                  <a:pt x="1491373" y="1903634"/>
                </a:lnTo>
                <a:lnTo>
                  <a:pt x="1490164" y="1903127"/>
                </a:lnTo>
                <a:cubicBezTo>
                  <a:pt x="1465456" y="1888705"/>
                  <a:pt x="1444493" y="1867820"/>
                  <a:pt x="1429519" y="1841960"/>
                </a:cubicBezTo>
                <a:cubicBezTo>
                  <a:pt x="1429519" y="1841960"/>
                  <a:pt x="1429519" y="1841960"/>
                  <a:pt x="968320" y="1044307"/>
                </a:cubicBezTo>
                <a:cubicBezTo>
                  <a:pt x="938371" y="994579"/>
                  <a:pt x="938371" y="930926"/>
                  <a:pt x="968320" y="881196"/>
                </a:cubicBezTo>
                <a:cubicBezTo>
                  <a:pt x="968320" y="881196"/>
                  <a:pt x="968320" y="881196"/>
                  <a:pt x="1429519" y="83546"/>
                </a:cubicBezTo>
                <a:cubicBezTo>
                  <a:pt x="1459466" y="31828"/>
                  <a:pt x="1513373" y="0"/>
                  <a:pt x="1573268" y="0"/>
                </a:cubicBezTo>
                <a:close/>
              </a:path>
            </a:pathLst>
          </a:custGeom>
          <a:solidFill>
            <a:schemeClr val="tx1">
              <a:lumMod val="50000"/>
              <a:lumOff val="5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Google Shape;237;p44" descr="Logo&#10;&#10;Description automatically generated with medium confidence">
            <a:extLst>
              <a:ext uri="{FF2B5EF4-FFF2-40B4-BE49-F238E27FC236}">
                <a16:creationId xmlns:a16="http://schemas.microsoft.com/office/drawing/2014/main" id="{C14C5A07-F749-4127-8A86-B0262580926D}"/>
              </a:ext>
            </a:extLst>
          </p:cNvPr>
          <p:cNvPicPr preferRelativeResize="0"/>
          <p:nvPr/>
        </p:nvPicPr>
        <p:blipFill rotWithShape="1">
          <a:blip r:embed="rId4"/>
          <a:stretch/>
        </p:blipFill>
        <p:spPr>
          <a:xfrm>
            <a:off x="7531503" y="2129307"/>
            <a:ext cx="3217333" cy="3217333"/>
          </a:xfrm>
          <a:prstGeom prst="rect">
            <a:avLst/>
          </a:prstGeom>
          <a:noFill/>
        </p:spPr>
      </p:pic>
    </p:spTree>
    <p:extLst>
      <p:ext uri="{BB962C8B-B14F-4D97-AF65-F5344CB8AC3E}">
        <p14:creationId xmlns:p14="http://schemas.microsoft.com/office/powerpoint/2010/main" val="20295432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188B-D981-434C-A4C5-83EDB1DF2062}"/>
              </a:ext>
            </a:extLst>
          </p:cNvPr>
          <p:cNvSpPr>
            <a:spLocks noGrp="1"/>
          </p:cNvSpPr>
          <p:nvPr>
            <p:ph type="title"/>
          </p:nvPr>
        </p:nvSpPr>
        <p:spPr/>
        <p:txBody>
          <a:bodyPr/>
          <a:lstStyle/>
          <a:p>
            <a:r>
              <a:rPr lang="en-US"/>
              <a:t>CC License Chooser</a:t>
            </a:r>
          </a:p>
        </p:txBody>
      </p:sp>
      <p:sp>
        <p:nvSpPr>
          <p:cNvPr id="3" name="Content Placeholder 2">
            <a:extLst>
              <a:ext uri="{FF2B5EF4-FFF2-40B4-BE49-F238E27FC236}">
                <a16:creationId xmlns:a16="http://schemas.microsoft.com/office/drawing/2014/main" id="{4BFC26B2-0B4C-4657-B6E7-122763016118}"/>
              </a:ext>
            </a:extLst>
          </p:cNvPr>
          <p:cNvSpPr>
            <a:spLocks noGrp="1"/>
          </p:cNvSpPr>
          <p:nvPr>
            <p:ph idx="1"/>
          </p:nvPr>
        </p:nvSpPr>
        <p:spPr/>
        <p:txBody>
          <a:bodyPr/>
          <a:lstStyle/>
          <a:p>
            <a:pPr marL="0" marR="0">
              <a:lnSpc>
                <a:spcPct val="115000"/>
              </a:lnSpc>
              <a:spcBef>
                <a:spcPts val="1200"/>
              </a:spcBef>
              <a:spcAft>
                <a:spcPts val="1200"/>
              </a:spcAft>
            </a:pPr>
            <a:r>
              <a:rPr lang="en-US" sz="2000">
                <a:effectLst/>
                <a:ea typeface="Open Sans" panose="020B0606030504020204" pitchFamily="34" charset="0"/>
              </a:rPr>
              <a:t>The</a:t>
            </a:r>
            <a:r>
              <a:rPr lang="en-US" sz="2000" u="none" strike="noStrike">
                <a:solidFill>
                  <a:srgbClr val="0000FF"/>
                </a:solidFill>
                <a:effectLst/>
                <a:ea typeface="Open Sans" panose="020B0606030504020204" pitchFamily="34" charset="0"/>
                <a:hlinkClick r:id="rId3"/>
              </a:rPr>
              <a:t> </a:t>
            </a:r>
            <a:r>
              <a:rPr lang="en-US" sz="2000" u="sng">
                <a:solidFill>
                  <a:srgbClr val="1155CC"/>
                </a:solidFill>
                <a:effectLst/>
                <a:ea typeface="Open Sans" panose="020B0606030504020204" pitchFamily="34" charset="0"/>
                <a:hlinkClick r:id="rId3"/>
              </a:rPr>
              <a:t>CC License chooser</a:t>
            </a:r>
            <a:r>
              <a:rPr lang="en-US" sz="2000">
                <a:effectLst/>
                <a:ea typeface="Open Sans" panose="020B0606030504020204" pitchFamily="34" charset="0"/>
              </a:rPr>
              <a:t> is a simple tool designed to help creators decide which license is best for their work. </a:t>
            </a:r>
          </a:p>
          <a:p>
            <a:pPr marL="457200" lvl="1">
              <a:lnSpc>
                <a:spcPct val="115000"/>
              </a:lnSpc>
              <a:spcBef>
                <a:spcPts val="1200"/>
              </a:spcBef>
              <a:spcAft>
                <a:spcPts val="1200"/>
              </a:spcAft>
            </a:pPr>
            <a:r>
              <a:rPr lang="en-US" sz="1600">
                <a:effectLst/>
                <a:ea typeface="Open Sans" panose="020B0606030504020204" pitchFamily="34" charset="0"/>
              </a:rPr>
              <a:t>Remember, when remixing content to create something new, if any of your adapted content includes the SA (share alike) condition - you </a:t>
            </a:r>
            <a:r>
              <a:rPr lang="en-US" sz="1600" i="1">
                <a:effectLst/>
                <a:ea typeface="Open Sans" panose="020B0606030504020204" pitchFamily="34" charset="0"/>
              </a:rPr>
              <a:t>must</a:t>
            </a:r>
            <a:r>
              <a:rPr lang="en-US" sz="1600">
                <a:effectLst/>
                <a:ea typeface="Open Sans" panose="020B0606030504020204" pitchFamily="34" charset="0"/>
              </a:rPr>
              <a:t> apply the SA condition to your newly remixed finished work.</a:t>
            </a:r>
            <a:endParaRPr lang="en-US" sz="1600">
              <a:effectLst/>
              <a:ea typeface="Arial" panose="020B0604020202020204" pitchFamily="34" charset="0"/>
            </a:endParaRPr>
          </a:p>
          <a:p>
            <a:pPr marL="0" marR="0">
              <a:lnSpc>
                <a:spcPct val="115000"/>
              </a:lnSpc>
              <a:spcBef>
                <a:spcPts val="0"/>
              </a:spcBef>
              <a:spcAft>
                <a:spcPts val="0"/>
              </a:spcAft>
            </a:pPr>
            <a:r>
              <a:rPr lang="en-US" sz="2000">
                <a:effectLst/>
                <a:ea typeface="Open Sans" panose="020B0606030504020204" pitchFamily="34" charset="0"/>
              </a:rPr>
              <a:t>Visit the </a:t>
            </a:r>
            <a:r>
              <a:rPr lang="en-US" sz="2000" u="sng">
                <a:solidFill>
                  <a:srgbClr val="1155CC"/>
                </a:solidFill>
                <a:effectLst/>
                <a:ea typeface="Open Sans" panose="020B0606030504020204" pitchFamily="34" charset="0"/>
                <a:hlinkClick r:id="rId3"/>
              </a:rPr>
              <a:t>CC license chooser</a:t>
            </a:r>
            <a:r>
              <a:rPr lang="en-US" sz="2000">
                <a:solidFill>
                  <a:srgbClr val="373D3F"/>
                </a:solidFill>
                <a:effectLst/>
                <a:highlight>
                  <a:srgbClr val="FFFFFF"/>
                </a:highlight>
                <a:ea typeface="Open Sans" panose="020B0606030504020204" pitchFamily="34" charset="0"/>
              </a:rPr>
              <a:t>. </a:t>
            </a:r>
            <a:r>
              <a:rPr lang="en-US" sz="2000">
                <a:effectLst/>
                <a:ea typeface="Open Sans" panose="020B0606030504020204" pitchFamily="34" charset="0"/>
              </a:rPr>
              <a:t> With two questions the tool will prompt you to select conditions for sharing your work. A license icon, statement, and code to embed is generated for you to easily copy and paste into your work. </a:t>
            </a:r>
            <a:endParaRPr lang="en-US" sz="2000">
              <a:effectLst/>
              <a:ea typeface="Arial" panose="020B0604020202020204" pitchFamily="34" charset="0"/>
            </a:endParaRPr>
          </a:p>
          <a:p>
            <a:endParaRPr lang="en-US"/>
          </a:p>
        </p:txBody>
      </p:sp>
      <p:pic>
        <p:nvPicPr>
          <p:cNvPr id="6" name="Picture 5">
            <a:extLst>
              <a:ext uri="{FF2B5EF4-FFF2-40B4-BE49-F238E27FC236}">
                <a16:creationId xmlns:a16="http://schemas.microsoft.com/office/drawing/2014/main" id="{E7DAD605-2B93-49C9-AE11-5F2316DEB074}"/>
              </a:ext>
            </a:extLst>
          </p:cNvPr>
          <p:cNvPicPr>
            <a:picLocks noChangeAspect="1"/>
          </p:cNvPicPr>
          <p:nvPr/>
        </p:nvPicPr>
        <p:blipFill>
          <a:blip r:embed="rId4"/>
          <a:stretch>
            <a:fillRect/>
          </a:stretch>
        </p:blipFill>
        <p:spPr>
          <a:xfrm>
            <a:off x="3341157" y="4644519"/>
            <a:ext cx="5204531" cy="2010281"/>
          </a:xfrm>
          <a:prstGeom prst="rect">
            <a:avLst/>
          </a:prstGeom>
        </p:spPr>
      </p:pic>
    </p:spTree>
    <p:extLst>
      <p:ext uri="{BB962C8B-B14F-4D97-AF65-F5344CB8AC3E}">
        <p14:creationId xmlns:p14="http://schemas.microsoft.com/office/powerpoint/2010/main" val="3444176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918D0-F82E-44DD-B460-497853EB08BC}"/>
              </a:ext>
            </a:extLst>
          </p:cNvPr>
          <p:cNvSpPr>
            <a:spLocks noGrp="1"/>
          </p:cNvSpPr>
          <p:nvPr>
            <p:ph type="title"/>
          </p:nvPr>
        </p:nvSpPr>
        <p:spPr/>
        <p:txBody>
          <a:bodyPr/>
          <a:lstStyle/>
          <a:p>
            <a:r>
              <a:rPr lang="en-US"/>
              <a:t>Module 3 Review</a:t>
            </a:r>
          </a:p>
        </p:txBody>
      </p:sp>
      <p:sp>
        <p:nvSpPr>
          <p:cNvPr id="3" name="Content Placeholder 2">
            <a:extLst>
              <a:ext uri="{FF2B5EF4-FFF2-40B4-BE49-F238E27FC236}">
                <a16:creationId xmlns:a16="http://schemas.microsoft.com/office/drawing/2014/main" id="{48AA9060-F3DC-4B9B-958A-6D40A0EDE363}"/>
              </a:ext>
            </a:extLst>
          </p:cNvPr>
          <p:cNvSpPr>
            <a:spLocks noGrp="1"/>
          </p:cNvSpPr>
          <p:nvPr>
            <p:ph idx="1"/>
          </p:nvPr>
        </p:nvSpPr>
        <p:spPr/>
        <p:txBody>
          <a:bodyPr>
            <a:normAutofit/>
          </a:bodyPr>
          <a:lstStyle/>
          <a:p>
            <a:pPr marL="514350" indent="-514350">
              <a:buFont typeface="+mj-lt"/>
              <a:buAutoNum type="arabicPeriod"/>
            </a:pPr>
            <a:r>
              <a:rPr lang="en-US"/>
              <a:t>True or False: The four Creative Commons conditions are: Attribution, Share Alike, Non-Commercial, No-Derivatives</a:t>
            </a:r>
          </a:p>
          <a:p>
            <a:pPr marL="514350" indent="-514350">
              <a:buFont typeface="+mj-lt"/>
              <a:buAutoNum type="arabicPeriod"/>
            </a:pPr>
            <a:r>
              <a:rPr lang="en-US"/>
              <a:t>True or False: When reusing any work with a creative commons license, attribution is suggested, but not required as part of the license condition. </a:t>
            </a:r>
          </a:p>
          <a:p>
            <a:pPr marL="514350" indent="-514350">
              <a:buFont typeface="+mj-lt"/>
              <a:buAutoNum type="arabicPeriod"/>
            </a:pPr>
            <a:r>
              <a:rPr lang="en-US"/>
              <a:t>Using the </a:t>
            </a:r>
            <a:r>
              <a:rPr lang="en-US">
                <a:hlinkClick r:id="rId3"/>
              </a:rPr>
              <a:t>Attribution Builder</a:t>
            </a:r>
            <a:r>
              <a:rPr lang="en-US"/>
              <a:t>, generate an attribution statement for the following linked image: </a:t>
            </a:r>
            <a:r>
              <a:rPr lang="en-US">
                <a:hlinkClick r:id="rId4"/>
              </a:rPr>
              <a:t>Think! </a:t>
            </a:r>
            <a:r>
              <a:rPr lang="en-US"/>
              <a:t>by Christian </a:t>
            </a:r>
            <a:r>
              <a:rPr lang="en-US" err="1"/>
              <a:t>Weidinger</a:t>
            </a:r>
            <a:endParaRPr lang="en-US"/>
          </a:p>
          <a:p>
            <a:endParaRPr lang="en-US"/>
          </a:p>
        </p:txBody>
      </p:sp>
    </p:spTree>
    <p:extLst>
      <p:ext uri="{BB962C8B-B14F-4D97-AF65-F5344CB8AC3E}">
        <p14:creationId xmlns:p14="http://schemas.microsoft.com/office/powerpoint/2010/main" val="610651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fontScale="92500" lnSpcReduction="20000"/>
          </a:bodyPr>
          <a:lstStyle/>
          <a:p>
            <a:pPr marL="514350" indent="-514350">
              <a:buFont typeface="+mj-lt"/>
              <a:buAutoNum type="arabicPeriod" startAt="3"/>
            </a:pPr>
            <a:r>
              <a:rPr lang="en-US" sz="3000"/>
              <a:t>Select the 5 R’s below</a:t>
            </a:r>
          </a:p>
          <a:p>
            <a:pPr lvl="1"/>
            <a:r>
              <a:rPr lang="fr-FR" err="1"/>
              <a:t>Retain</a:t>
            </a:r>
            <a:r>
              <a:rPr lang="fr-FR"/>
              <a:t>, </a:t>
            </a:r>
            <a:r>
              <a:rPr lang="fr-FR" err="1"/>
              <a:t>Reuse</a:t>
            </a:r>
            <a:r>
              <a:rPr lang="fr-FR"/>
              <a:t>, </a:t>
            </a:r>
            <a:r>
              <a:rPr lang="fr-FR" err="1"/>
              <a:t>Revise</a:t>
            </a:r>
            <a:r>
              <a:rPr lang="fr-FR"/>
              <a:t>, Remix, </a:t>
            </a:r>
            <a:r>
              <a:rPr lang="fr-FR" err="1"/>
              <a:t>Redistribute</a:t>
            </a:r>
            <a:endParaRPr lang="fr-FR"/>
          </a:p>
          <a:p>
            <a:pPr lvl="1"/>
            <a:r>
              <a:rPr lang="en-US"/>
              <a:t>Reform, Reputable, Redistribute, Remix, Restrict</a:t>
            </a:r>
          </a:p>
          <a:p>
            <a:pPr lvl="1"/>
            <a:r>
              <a:rPr lang="fr-FR" err="1"/>
              <a:t>Reputable</a:t>
            </a:r>
            <a:r>
              <a:rPr lang="fr-FR"/>
              <a:t>, </a:t>
            </a:r>
            <a:r>
              <a:rPr lang="fr-FR" err="1"/>
              <a:t>Revise</a:t>
            </a:r>
            <a:r>
              <a:rPr lang="fr-FR"/>
              <a:t>, Remix, </a:t>
            </a:r>
            <a:r>
              <a:rPr lang="fr-FR" err="1"/>
              <a:t>Reuse</a:t>
            </a:r>
            <a:r>
              <a:rPr lang="fr-FR"/>
              <a:t>, </a:t>
            </a:r>
            <a:r>
              <a:rPr lang="fr-FR" err="1"/>
              <a:t>Recommended</a:t>
            </a:r>
            <a:endParaRPr lang="fr-FR"/>
          </a:p>
          <a:p>
            <a:pPr lvl="1"/>
            <a:r>
              <a:rPr lang="en-US"/>
              <a:t>Recommended, Redistribute, Revise, Remix, Retain</a:t>
            </a:r>
          </a:p>
          <a:p>
            <a:pPr lvl="1"/>
            <a:r>
              <a:rPr lang="fr-FR" err="1"/>
              <a:t>Retain</a:t>
            </a:r>
            <a:r>
              <a:rPr lang="fr-FR"/>
              <a:t>, </a:t>
            </a:r>
            <a:r>
              <a:rPr lang="fr-FR" err="1"/>
              <a:t>Reuse</a:t>
            </a:r>
            <a:r>
              <a:rPr lang="fr-FR"/>
              <a:t>, </a:t>
            </a:r>
            <a:r>
              <a:rPr lang="fr-FR" err="1"/>
              <a:t>Revise</a:t>
            </a:r>
            <a:r>
              <a:rPr lang="fr-FR"/>
              <a:t>, Remix, </a:t>
            </a:r>
            <a:r>
              <a:rPr lang="fr-FR" err="1"/>
              <a:t>Reputable</a:t>
            </a:r>
            <a:endParaRPr lang="en-US"/>
          </a:p>
          <a:p>
            <a:pPr marL="514350" indent="-514350">
              <a:buFont typeface="+mj-lt"/>
              <a:buAutoNum type="arabicPeriod" startAt="3"/>
            </a:pPr>
            <a:r>
              <a:rPr lang="en-US" sz="3000"/>
              <a:t>If a work is labeled CC-BY-ND, this means</a:t>
            </a:r>
          </a:p>
          <a:p>
            <a:pPr lvl="1"/>
            <a:r>
              <a:rPr lang="en-US" b="0" i="0">
                <a:solidFill>
                  <a:srgbClr val="202124"/>
                </a:solidFill>
                <a:effectLst/>
              </a:rPr>
              <a:t>I cannot use this work as it is copyrighted all rights reserved</a:t>
            </a:r>
          </a:p>
          <a:p>
            <a:pPr lvl="1"/>
            <a:r>
              <a:rPr lang="en-US" b="0" i="0">
                <a:solidFill>
                  <a:srgbClr val="202124"/>
                </a:solidFill>
                <a:effectLst/>
              </a:rPr>
              <a:t>Since this work has an open copyright (creative commons) license, I can use it in any way and do not need an attribution to the creator</a:t>
            </a:r>
          </a:p>
          <a:p>
            <a:pPr lvl="1"/>
            <a:r>
              <a:rPr lang="en-US" b="0" i="0">
                <a:solidFill>
                  <a:srgbClr val="202124"/>
                </a:solidFill>
                <a:effectLst/>
              </a:rPr>
              <a:t>Although this work has an open (creative commons) copyright license, I can use it as long as I attribute the creator and do not sell it</a:t>
            </a:r>
          </a:p>
          <a:p>
            <a:pPr lvl="1"/>
            <a:r>
              <a:rPr lang="en-US" b="0" i="0">
                <a:solidFill>
                  <a:srgbClr val="202124"/>
                </a:solidFill>
                <a:effectLst/>
              </a:rPr>
              <a:t>Although this work has an open (creative commons) copyright license, I can use it as long as I attribute the creator and make no changes to the work</a:t>
            </a:r>
            <a:endParaRPr lang="en-US"/>
          </a:p>
        </p:txBody>
      </p:sp>
    </p:spTree>
    <p:extLst>
      <p:ext uri="{BB962C8B-B14F-4D97-AF65-F5344CB8AC3E}">
        <p14:creationId xmlns:p14="http://schemas.microsoft.com/office/powerpoint/2010/main" val="952326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fontScale="92500" lnSpcReduction="20000"/>
          </a:bodyPr>
          <a:lstStyle/>
          <a:p>
            <a:pPr marL="514350" indent="-514350">
              <a:buFont typeface="+mj-lt"/>
              <a:buAutoNum type="arabicPeriod" startAt="5"/>
            </a:pPr>
            <a:r>
              <a:rPr lang="en-US" b="0" i="0">
                <a:solidFill>
                  <a:srgbClr val="202124"/>
                </a:solidFill>
                <a:effectLst/>
                <a:latin typeface="Google Sans"/>
              </a:rPr>
              <a:t>The following term is used to describe the belief that the public is entitled to freely use portions of a copyrighted work for commentary or criticism</a:t>
            </a:r>
          </a:p>
          <a:p>
            <a:pPr lvl="1"/>
            <a:r>
              <a:rPr lang="en-US">
                <a:solidFill>
                  <a:srgbClr val="202124"/>
                </a:solidFill>
                <a:latin typeface="Google Sans"/>
              </a:rPr>
              <a:t>Public Domain</a:t>
            </a:r>
          </a:p>
          <a:p>
            <a:pPr lvl="1"/>
            <a:r>
              <a:rPr lang="en-US" b="0" i="0">
                <a:solidFill>
                  <a:srgbClr val="202124"/>
                </a:solidFill>
                <a:effectLst/>
                <a:latin typeface="Google Sans"/>
              </a:rPr>
              <a:t>Fair Use</a:t>
            </a:r>
          </a:p>
          <a:p>
            <a:pPr lvl="1"/>
            <a:r>
              <a:rPr lang="en-US" b="0" i="0">
                <a:solidFill>
                  <a:srgbClr val="202124"/>
                </a:solidFill>
                <a:effectLst/>
                <a:latin typeface="Google Sans"/>
              </a:rPr>
              <a:t>Creative Commons</a:t>
            </a:r>
          </a:p>
          <a:p>
            <a:pPr lvl="1"/>
            <a:r>
              <a:rPr lang="en-US" b="0" i="0">
                <a:solidFill>
                  <a:srgbClr val="202124"/>
                </a:solidFill>
                <a:effectLst/>
                <a:latin typeface="Google Sans"/>
              </a:rPr>
              <a:t>All Rights Reserved </a:t>
            </a:r>
          </a:p>
          <a:p>
            <a:pPr marL="514350" indent="-514350">
              <a:buFont typeface="+mj-lt"/>
              <a:buAutoNum type="arabicPeriod" startAt="5"/>
            </a:pPr>
            <a:r>
              <a:rPr lang="en-US"/>
              <a:t>This image means: </a:t>
            </a:r>
          </a:p>
          <a:p>
            <a:pPr lvl="1"/>
            <a:r>
              <a:rPr lang="en-US"/>
              <a:t>A work is in the public domain</a:t>
            </a:r>
          </a:p>
          <a:p>
            <a:pPr lvl="1"/>
            <a:r>
              <a:rPr lang="en-US"/>
              <a:t>This work is copyrighted all rights reserved</a:t>
            </a:r>
          </a:p>
          <a:p>
            <a:pPr lvl="1"/>
            <a:r>
              <a:rPr lang="en-US"/>
              <a:t>This is a Creative Commons open license and means the work is free to use in any way and you do not need to attribute the creator</a:t>
            </a:r>
          </a:p>
          <a:p>
            <a:pPr lvl="1"/>
            <a:r>
              <a:rPr lang="en-US"/>
              <a:t>This is a Creative Commons open license and meant the work is free to use in any way, however, you must give attribution to the creator of the work</a:t>
            </a:r>
          </a:p>
          <a:p>
            <a:endParaRPr lang="en-US"/>
          </a:p>
        </p:txBody>
      </p:sp>
      <p:pic>
        <p:nvPicPr>
          <p:cNvPr id="4" name="Picture 3">
            <a:extLst>
              <a:ext uri="{FF2B5EF4-FFF2-40B4-BE49-F238E27FC236}">
                <a16:creationId xmlns:a16="http://schemas.microsoft.com/office/drawing/2014/main" id="{7CA4ECBB-B55E-4BC9-9301-134701190249}"/>
              </a:ext>
            </a:extLst>
          </p:cNvPr>
          <p:cNvPicPr>
            <a:picLocks noChangeAspect="1"/>
          </p:cNvPicPr>
          <p:nvPr/>
        </p:nvPicPr>
        <p:blipFill>
          <a:blip r:embed="rId2"/>
          <a:stretch>
            <a:fillRect/>
          </a:stretch>
        </p:blipFill>
        <p:spPr>
          <a:xfrm>
            <a:off x="7120779" y="3738623"/>
            <a:ext cx="2655489" cy="929421"/>
          </a:xfrm>
          <a:prstGeom prst="rect">
            <a:avLst/>
          </a:prstGeom>
        </p:spPr>
      </p:pic>
    </p:spTree>
    <p:extLst>
      <p:ext uri="{BB962C8B-B14F-4D97-AF65-F5344CB8AC3E}">
        <p14:creationId xmlns:p14="http://schemas.microsoft.com/office/powerpoint/2010/main" val="3078515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B1EF7-18FD-4496-8ACF-94C93FCCFD8F}"/>
              </a:ext>
            </a:extLst>
          </p:cNvPr>
          <p:cNvSpPr>
            <a:spLocks noGrp="1"/>
          </p:cNvSpPr>
          <p:nvPr>
            <p:ph type="title"/>
          </p:nvPr>
        </p:nvSpPr>
        <p:spPr/>
        <p:txBody>
          <a:bodyPr/>
          <a:lstStyle/>
          <a:p>
            <a:r>
              <a:rPr lang="en-US"/>
              <a:t>Review </a:t>
            </a:r>
          </a:p>
        </p:txBody>
      </p:sp>
      <p:sp>
        <p:nvSpPr>
          <p:cNvPr id="3" name="Content Placeholder 2">
            <a:extLst>
              <a:ext uri="{FF2B5EF4-FFF2-40B4-BE49-F238E27FC236}">
                <a16:creationId xmlns:a16="http://schemas.microsoft.com/office/drawing/2014/main" id="{9998A6DF-447A-489D-B49F-9AA4B094530F}"/>
              </a:ext>
            </a:extLst>
          </p:cNvPr>
          <p:cNvSpPr>
            <a:spLocks noGrp="1"/>
          </p:cNvSpPr>
          <p:nvPr>
            <p:ph idx="1"/>
          </p:nvPr>
        </p:nvSpPr>
        <p:spPr/>
        <p:txBody>
          <a:bodyPr>
            <a:normAutofit/>
          </a:bodyPr>
          <a:lstStyle/>
          <a:p>
            <a:pPr marL="514350" indent="-514350">
              <a:buFont typeface="+mj-lt"/>
              <a:buAutoNum type="arabicPeriod" startAt="7"/>
            </a:pPr>
            <a:r>
              <a:rPr lang="en-US" b="0" i="0">
                <a:solidFill>
                  <a:srgbClr val="202124"/>
                </a:solidFill>
                <a:effectLst/>
                <a:latin typeface="Google Sans"/>
              </a:rPr>
              <a:t>You are remixing content to build an educational resource that is openly licensed, CC-BY. Which type of materials can you use? Select all that apply </a:t>
            </a:r>
          </a:p>
          <a:p>
            <a:pPr lvl="1"/>
            <a:r>
              <a:rPr lang="en-US"/>
              <a:t>Public domain </a:t>
            </a:r>
          </a:p>
          <a:p>
            <a:pPr lvl="1"/>
            <a:r>
              <a:rPr lang="en-US"/>
              <a:t>Fair use</a:t>
            </a:r>
          </a:p>
          <a:p>
            <a:pPr lvl="1"/>
            <a:r>
              <a:rPr lang="en-US"/>
              <a:t>Original work I created</a:t>
            </a:r>
          </a:p>
          <a:p>
            <a:pPr lvl="1"/>
            <a:r>
              <a:rPr lang="en-US"/>
              <a:t>CC BY-SA-ND</a:t>
            </a:r>
          </a:p>
          <a:p>
            <a:pPr lvl="1"/>
            <a:r>
              <a:rPr lang="en-US"/>
              <a:t>CC BY</a:t>
            </a:r>
          </a:p>
        </p:txBody>
      </p:sp>
    </p:spTree>
    <p:extLst>
      <p:ext uri="{BB962C8B-B14F-4D97-AF65-F5344CB8AC3E}">
        <p14:creationId xmlns:p14="http://schemas.microsoft.com/office/powerpoint/2010/main" val="1888506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CC5F9-14A4-4081-98E2-968485544A43}"/>
              </a:ext>
            </a:extLst>
          </p:cNvPr>
          <p:cNvSpPr>
            <a:spLocks noGrp="1"/>
          </p:cNvSpPr>
          <p:nvPr>
            <p:ph type="title"/>
          </p:nvPr>
        </p:nvSpPr>
        <p:spPr/>
        <p:txBody>
          <a:bodyPr/>
          <a:lstStyle/>
          <a:p>
            <a:r>
              <a:rPr lang="en-US"/>
              <a:t>Remember! Open = Free + Permissions</a:t>
            </a:r>
          </a:p>
        </p:txBody>
      </p:sp>
      <p:sp>
        <p:nvSpPr>
          <p:cNvPr id="3" name="Content Placeholder 2">
            <a:extLst>
              <a:ext uri="{FF2B5EF4-FFF2-40B4-BE49-F238E27FC236}">
                <a16:creationId xmlns:a16="http://schemas.microsoft.com/office/drawing/2014/main" id="{9046B11C-BDFD-4A82-AE2E-32BA6E674770}"/>
              </a:ext>
            </a:extLst>
          </p:cNvPr>
          <p:cNvSpPr>
            <a:spLocks noGrp="1"/>
          </p:cNvSpPr>
          <p:nvPr>
            <p:ph idx="1"/>
          </p:nvPr>
        </p:nvSpPr>
        <p:spPr/>
        <p:txBody>
          <a:bodyPr/>
          <a:lstStyle/>
          <a:p>
            <a:pPr marL="0" indent="0">
              <a:buNone/>
            </a:pPr>
            <a:r>
              <a:rPr lang="en-US"/>
              <a:t>Everything that is Open is Free, but not everything that is Free is Open.</a:t>
            </a:r>
          </a:p>
        </p:txBody>
      </p:sp>
    </p:spTree>
    <p:extLst>
      <p:ext uri="{BB962C8B-B14F-4D97-AF65-F5344CB8AC3E}">
        <p14:creationId xmlns:p14="http://schemas.microsoft.com/office/powerpoint/2010/main" val="6922627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6969B-EDF5-4AE8-AB3F-2E6A4357D11F}"/>
              </a:ext>
            </a:extLst>
          </p:cNvPr>
          <p:cNvSpPr>
            <a:spLocks noGrp="1"/>
          </p:cNvSpPr>
          <p:nvPr>
            <p:ph type="title"/>
          </p:nvPr>
        </p:nvSpPr>
        <p:spPr/>
        <p:txBody>
          <a:bodyPr/>
          <a:lstStyle/>
          <a:p>
            <a:r>
              <a:rPr lang="en-US"/>
              <a:t>Further Reading</a:t>
            </a:r>
          </a:p>
        </p:txBody>
      </p:sp>
      <p:sp>
        <p:nvSpPr>
          <p:cNvPr id="3" name="Content Placeholder 2">
            <a:extLst>
              <a:ext uri="{FF2B5EF4-FFF2-40B4-BE49-F238E27FC236}">
                <a16:creationId xmlns:a16="http://schemas.microsoft.com/office/drawing/2014/main" id="{1B35F55A-B949-4F2D-8BEC-67AECDFB31EE}"/>
              </a:ext>
            </a:extLst>
          </p:cNvPr>
          <p:cNvSpPr>
            <a:spLocks noGrp="1"/>
          </p:cNvSpPr>
          <p:nvPr>
            <p:ph idx="1"/>
          </p:nvPr>
        </p:nvSpPr>
        <p:spPr/>
        <p:txBody>
          <a:bodyPr>
            <a:normAutofit/>
          </a:bodyPr>
          <a:lstStyle/>
          <a:p>
            <a:r>
              <a:rPr lang="en-US">
                <a:hlinkClick r:id="rId3"/>
              </a:rPr>
              <a:t>Code of Best Practices in Fair Use for Open Educational Resources</a:t>
            </a:r>
            <a:endParaRPr lang="en-US">
              <a:hlinkClick r:id="rId4"/>
            </a:endParaRPr>
          </a:p>
          <a:p>
            <a:r>
              <a:rPr lang="en-US">
                <a:hlinkClick r:id="rId5"/>
              </a:rPr>
              <a:t>Creative Commons </a:t>
            </a:r>
            <a:r>
              <a:rPr lang="en-US" err="1">
                <a:hlinkClick r:id="rId5"/>
              </a:rPr>
              <a:t>NonCommercial</a:t>
            </a:r>
            <a:r>
              <a:rPr lang="en-US">
                <a:hlinkClick r:id="rId5"/>
              </a:rPr>
              <a:t> license. (Jan 2021). In </a:t>
            </a:r>
            <a:r>
              <a:rPr lang="en-US" i="1">
                <a:hlinkClick r:id="rId5"/>
              </a:rPr>
              <a:t>Wikipedia</a:t>
            </a:r>
            <a:r>
              <a:rPr lang="en-US">
                <a:hlinkClick r:id="rId5"/>
              </a:rPr>
              <a:t>. </a:t>
            </a:r>
            <a:endParaRPr lang="en-US"/>
          </a:p>
          <a:p>
            <a:r>
              <a:rPr lang="en-US">
                <a:hlinkClick r:id="rId4"/>
              </a:rPr>
              <a:t>Kline, D., </a:t>
            </a:r>
            <a:r>
              <a:rPr lang="en-US" err="1">
                <a:hlinkClick r:id="rId4"/>
              </a:rPr>
              <a:t>Kappos</a:t>
            </a:r>
            <a:r>
              <a:rPr lang="en-US">
                <a:hlinkClick r:id="rId4"/>
              </a:rPr>
              <a:t>, D. (2021). The Basics of Copyright. In </a:t>
            </a:r>
            <a:r>
              <a:rPr lang="en-US" i="1">
                <a:hlinkClick r:id="rId4"/>
              </a:rPr>
              <a:t>Introduction to Intellectual Property</a:t>
            </a:r>
            <a:r>
              <a:rPr lang="en-US">
                <a:hlinkClick r:id="rId4"/>
              </a:rPr>
              <a:t>. OpenStax. </a:t>
            </a:r>
          </a:p>
          <a:p>
            <a:r>
              <a:rPr lang="en-US">
                <a:hlinkClick r:id="rId6"/>
              </a:rPr>
              <a:t>Stanford Libraries. Welcome to the Public Domain. </a:t>
            </a:r>
            <a:r>
              <a:rPr lang="en-US" i="1">
                <a:hlinkClick r:id="rId6"/>
              </a:rPr>
              <a:t>Copyright &amp; Fair Use</a:t>
            </a:r>
            <a:r>
              <a:rPr lang="en-US">
                <a:hlinkClick r:id="rId6"/>
              </a:rPr>
              <a:t>.  </a:t>
            </a:r>
            <a:endParaRPr lang="en-US"/>
          </a:p>
        </p:txBody>
      </p:sp>
    </p:spTree>
    <p:extLst>
      <p:ext uri="{BB962C8B-B14F-4D97-AF65-F5344CB8AC3E}">
        <p14:creationId xmlns:p14="http://schemas.microsoft.com/office/powerpoint/2010/main" val="3210010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5FC75-EC3D-4AE5-88C1-CE06F47005C3}"/>
              </a:ext>
            </a:extLst>
          </p:cNvPr>
          <p:cNvSpPr>
            <a:spLocks noGrp="1"/>
          </p:cNvSpPr>
          <p:nvPr>
            <p:ph type="title"/>
          </p:nvPr>
        </p:nvSpPr>
        <p:spPr/>
        <p:txBody>
          <a:bodyPr/>
          <a:lstStyle/>
          <a:p>
            <a:r>
              <a:rPr lang="en-US"/>
              <a:t>Learning Objectives</a:t>
            </a:r>
          </a:p>
        </p:txBody>
      </p:sp>
      <p:sp>
        <p:nvSpPr>
          <p:cNvPr id="3" name="Content Placeholder 2">
            <a:extLst>
              <a:ext uri="{FF2B5EF4-FFF2-40B4-BE49-F238E27FC236}">
                <a16:creationId xmlns:a16="http://schemas.microsoft.com/office/drawing/2014/main" id="{56FB0575-A3D4-44F9-8D97-88EFCE323180}"/>
              </a:ext>
            </a:extLst>
          </p:cNvPr>
          <p:cNvSpPr>
            <a:spLocks noGrp="1"/>
          </p:cNvSpPr>
          <p:nvPr>
            <p:ph idx="1"/>
          </p:nvPr>
        </p:nvSpPr>
        <p:spPr/>
        <p:txBody>
          <a:bodyPr>
            <a:normAutofit fontScale="92500" lnSpcReduction="10000"/>
          </a:bodyPr>
          <a:lstStyle/>
          <a:p>
            <a:pPr marL="0" indent="0">
              <a:buNone/>
            </a:pPr>
            <a:r>
              <a:rPr lang="en-US" sz="3600"/>
              <a:t>By the end of this module, you will be able to: </a:t>
            </a:r>
          </a:p>
          <a:p>
            <a:pPr lvl="1"/>
            <a:r>
              <a:rPr lang="en-US" sz="3200"/>
              <a:t>Identify the differences between the six currently available Creative Commons licenses </a:t>
            </a:r>
          </a:p>
          <a:p>
            <a:pPr lvl="1"/>
            <a:r>
              <a:rPr lang="en-US" sz="3200"/>
              <a:t>Identify the conditions including attributions when using open licensed material </a:t>
            </a:r>
          </a:p>
          <a:p>
            <a:pPr lvl="1"/>
            <a:r>
              <a:rPr lang="en-US" sz="3200"/>
              <a:t>Recognize how different license permissions impact remixing compatibility</a:t>
            </a:r>
          </a:p>
          <a:p>
            <a:pPr lvl="1"/>
            <a:r>
              <a:rPr lang="en-US" sz="3200"/>
              <a:t>Use tools to guide you in choosing the appropriate license for your own work </a:t>
            </a:r>
          </a:p>
          <a:p>
            <a:pPr lvl="1"/>
            <a:r>
              <a:rPr lang="en-US" sz="3200"/>
              <a:t>Use tools for creating attribution statements in your work</a:t>
            </a:r>
          </a:p>
          <a:p>
            <a:endParaRPr lang="en-US"/>
          </a:p>
        </p:txBody>
      </p:sp>
    </p:spTree>
    <p:extLst>
      <p:ext uri="{BB962C8B-B14F-4D97-AF65-F5344CB8AC3E}">
        <p14:creationId xmlns:p14="http://schemas.microsoft.com/office/powerpoint/2010/main" val="1984151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171E3-9CFF-466F-9636-2CCAE238596D}"/>
              </a:ext>
            </a:extLst>
          </p:cNvPr>
          <p:cNvSpPr>
            <a:spLocks noGrp="1"/>
          </p:cNvSpPr>
          <p:nvPr>
            <p:ph type="title"/>
          </p:nvPr>
        </p:nvSpPr>
        <p:spPr/>
        <p:txBody>
          <a:bodyPr/>
          <a:lstStyle/>
          <a:p>
            <a:r>
              <a:rPr lang="en-US"/>
              <a:t>Creative Commons Licensing</a:t>
            </a:r>
          </a:p>
        </p:txBody>
      </p:sp>
      <p:sp>
        <p:nvSpPr>
          <p:cNvPr id="3" name="Content Placeholder 2">
            <a:extLst>
              <a:ext uri="{FF2B5EF4-FFF2-40B4-BE49-F238E27FC236}">
                <a16:creationId xmlns:a16="http://schemas.microsoft.com/office/drawing/2014/main" id="{210D1D7B-DD61-40FE-BA86-9C3DA02F815C}"/>
              </a:ext>
            </a:extLst>
          </p:cNvPr>
          <p:cNvSpPr>
            <a:spLocks noGrp="1"/>
          </p:cNvSpPr>
          <p:nvPr>
            <p:ph idx="1"/>
          </p:nvPr>
        </p:nvSpPr>
        <p:spPr/>
        <p:txBody>
          <a:bodyPr>
            <a:normAutofit lnSpcReduction="10000"/>
          </a:bodyPr>
          <a:lstStyle/>
          <a:p>
            <a:r>
              <a:rPr lang="en-US" b="1"/>
              <a:t>Creative Commons (CC) licensing is at the heart of the OER movement. </a:t>
            </a:r>
          </a:p>
          <a:p>
            <a:r>
              <a:rPr lang="en-US"/>
              <a:t>CC allows creators to specify more flexible forms of copyright that allows others to copy, distribute, and make some uses of their work.</a:t>
            </a:r>
          </a:p>
          <a:p>
            <a:r>
              <a:rPr lang="en-US"/>
              <a:t>Look for copyright information (often at the bottom of webpages). </a:t>
            </a:r>
          </a:p>
          <a:p>
            <a:r>
              <a:rPr lang="en-US"/>
              <a:t>Creative Commons licensed material online often displays clickable icons that indicate the specifics of licensing. </a:t>
            </a:r>
          </a:p>
          <a:p>
            <a:pPr marL="0" indent="0">
              <a:buNone/>
            </a:pPr>
            <a:endParaRPr lang="en-US"/>
          </a:p>
          <a:p>
            <a:pPr marL="0" indent="0">
              <a:buNone/>
            </a:pPr>
            <a:r>
              <a:rPr lang="en-US"/>
              <a:t>See the </a:t>
            </a:r>
            <a:r>
              <a:rPr lang="en-US">
                <a:hlinkClick r:id="rId3"/>
              </a:rPr>
              <a:t>Creative Commons website </a:t>
            </a:r>
            <a:r>
              <a:rPr lang="en-US"/>
              <a:t>for more info and to generate licenses and icons.</a:t>
            </a:r>
          </a:p>
        </p:txBody>
      </p:sp>
    </p:spTree>
    <p:extLst>
      <p:ext uri="{BB962C8B-B14F-4D97-AF65-F5344CB8AC3E}">
        <p14:creationId xmlns:p14="http://schemas.microsoft.com/office/powerpoint/2010/main" val="1795910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44F73-10A8-4342-9473-C703D463B155}"/>
              </a:ext>
            </a:extLst>
          </p:cNvPr>
          <p:cNvSpPr>
            <a:spLocks noGrp="1"/>
          </p:cNvSpPr>
          <p:nvPr>
            <p:ph type="title"/>
          </p:nvPr>
        </p:nvSpPr>
        <p:spPr>
          <a:xfrm>
            <a:off x="838200" y="365125"/>
            <a:ext cx="11119338" cy="1325563"/>
          </a:xfrm>
        </p:spPr>
        <p:txBody>
          <a:bodyPr/>
          <a:lstStyle/>
          <a:p>
            <a:r>
              <a:rPr lang="en-US"/>
              <a:t>CCBY, CCBYSA, CCBYNC, CCBYNCSA, CCBYNCND</a:t>
            </a:r>
          </a:p>
        </p:txBody>
      </p:sp>
      <p:sp>
        <p:nvSpPr>
          <p:cNvPr id="3" name="Content Placeholder 2">
            <a:extLst>
              <a:ext uri="{FF2B5EF4-FFF2-40B4-BE49-F238E27FC236}">
                <a16:creationId xmlns:a16="http://schemas.microsoft.com/office/drawing/2014/main" id="{97FD4BD8-CEE7-4449-8138-2771CF2B277A}"/>
              </a:ext>
            </a:extLst>
          </p:cNvPr>
          <p:cNvSpPr>
            <a:spLocks noGrp="1"/>
          </p:cNvSpPr>
          <p:nvPr>
            <p:ph idx="1"/>
          </p:nvPr>
        </p:nvSpPr>
        <p:spPr>
          <a:xfrm>
            <a:off x="838199" y="1825625"/>
            <a:ext cx="10503877" cy="1325563"/>
          </a:xfrm>
        </p:spPr>
        <p:txBody>
          <a:bodyPr vert="horz" lIns="91440" tIns="45720" rIns="91440" bIns="45720" rtlCol="0" anchor="t">
            <a:noAutofit/>
          </a:bodyPr>
          <a:lstStyle/>
          <a:p>
            <a:pPr>
              <a:lnSpc>
                <a:spcPct val="115000"/>
              </a:lnSpc>
              <a:spcBef>
                <a:spcPts val="600"/>
              </a:spcBef>
              <a:spcAft>
                <a:spcPts val="600"/>
              </a:spcAft>
            </a:pPr>
            <a:r>
              <a:rPr lang="en-US" sz="2400" dirty="0">
                <a:effectLst/>
                <a:ea typeface="Open Sans"/>
              </a:rPr>
              <a:t>The acronyms above are representative of the six different Creative Commons (CC) licenses.</a:t>
            </a:r>
            <a:r>
              <a:rPr lang="en-US" sz="2400" dirty="0">
                <a:ea typeface="Open Sans"/>
              </a:rPr>
              <a:t> </a:t>
            </a:r>
            <a:endParaRPr lang="en-US" sz="2400">
              <a:effectLst/>
              <a:ea typeface="Open Sans" panose="020B0606030504020204" pitchFamily="34" charset="0"/>
            </a:endParaRPr>
          </a:p>
          <a:p>
            <a:pPr>
              <a:lnSpc>
                <a:spcPct val="115000"/>
              </a:lnSpc>
              <a:spcBef>
                <a:spcPts val="600"/>
              </a:spcBef>
              <a:spcAft>
                <a:spcPts val="600"/>
              </a:spcAft>
            </a:pPr>
            <a:r>
              <a:rPr lang="en-US" sz="2400" dirty="0">
                <a:ea typeface="Open Sans"/>
              </a:rPr>
              <a:t>Open</a:t>
            </a:r>
            <a:r>
              <a:rPr lang="en-US" sz="2400" dirty="0">
                <a:effectLst/>
                <a:ea typeface="Open Sans"/>
              </a:rPr>
              <a:t> licenses</a:t>
            </a:r>
            <a:r>
              <a:rPr lang="en-US" sz="2400" dirty="0">
                <a:ea typeface="Open Sans"/>
              </a:rPr>
              <a:t> </a:t>
            </a:r>
            <a:r>
              <a:rPr lang="en-US" sz="2400" dirty="0">
                <a:effectLst/>
                <a:ea typeface="Open Sans"/>
              </a:rPr>
              <a:t>differ from all rights reserved copyright. In this module, you will learn about the different conditions and permissions of these licenses.</a:t>
            </a:r>
            <a:endParaRPr lang="en-US" sz="2400" dirty="0">
              <a:effectLst/>
              <a:ea typeface="Open Sans"/>
              <a:cs typeface="Calibri"/>
            </a:endParaRPr>
          </a:p>
          <a:p>
            <a:endParaRPr lang="en-US" sz="2400"/>
          </a:p>
        </p:txBody>
      </p:sp>
      <p:pic>
        <p:nvPicPr>
          <p:cNvPr id="4" name="Google Shape;237;p44">
            <a:extLst>
              <a:ext uri="{FF2B5EF4-FFF2-40B4-BE49-F238E27FC236}">
                <a16:creationId xmlns:a16="http://schemas.microsoft.com/office/drawing/2014/main" id="{E759AB1F-3A60-4CE3-BEFE-C22783C1E0BE}"/>
              </a:ext>
            </a:extLst>
          </p:cNvPr>
          <p:cNvPicPr preferRelativeResize="0"/>
          <p:nvPr/>
        </p:nvPicPr>
        <p:blipFill rotWithShape="1">
          <a:blip r:embed="rId3">
            <a:alphaModFix/>
          </a:blip>
          <a:srcRect/>
          <a:stretch/>
        </p:blipFill>
        <p:spPr>
          <a:xfrm>
            <a:off x="9489688" y="4193183"/>
            <a:ext cx="2198378" cy="2198378"/>
          </a:xfrm>
          <a:prstGeom prst="rect">
            <a:avLst/>
          </a:prstGeom>
          <a:noFill/>
          <a:ln>
            <a:noFill/>
          </a:ln>
        </p:spPr>
      </p:pic>
      <p:sp>
        <p:nvSpPr>
          <p:cNvPr id="6" name="TextBox 5">
            <a:extLst>
              <a:ext uri="{FF2B5EF4-FFF2-40B4-BE49-F238E27FC236}">
                <a16:creationId xmlns:a16="http://schemas.microsoft.com/office/drawing/2014/main" id="{6CC17A59-701F-4533-9789-02EED85EE961}"/>
              </a:ext>
            </a:extLst>
          </p:cNvPr>
          <p:cNvSpPr txBox="1"/>
          <p:nvPr/>
        </p:nvSpPr>
        <p:spPr>
          <a:xfrm>
            <a:off x="838199" y="4193183"/>
            <a:ext cx="8417313" cy="2490682"/>
          </a:xfrm>
          <a:prstGeom prst="rect">
            <a:avLst/>
          </a:prstGeom>
          <a:noFill/>
        </p:spPr>
        <p:txBody>
          <a:bodyPr wrap="square">
            <a:spAutoFit/>
          </a:bodyPr>
          <a:lstStyle/>
          <a:p>
            <a:pPr>
              <a:lnSpc>
                <a:spcPct val="115000"/>
              </a:lnSpc>
              <a:spcBef>
                <a:spcPts val="600"/>
              </a:spcBef>
              <a:spcAft>
                <a:spcPts val="600"/>
              </a:spcAft>
            </a:pPr>
            <a:r>
              <a:rPr lang="en-US" sz="2400" b="1" u="sng">
                <a:solidFill>
                  <a:srgbClr val="1155CC"/>
                </a:solidFill>
                <a:effectLst/>
                <a:ea typeface="Open Sans" panose="020B0606030504020204" pitchFamily="34" charset="0"/>
                <a:hlinkClick r:id="rId4"/>
              </a:rPr>
              <a:t>Creative Commons Licensing, The 5Rs, and OER: The Shortest Possible Introduction</a:t>
            </a:r>
            <a:endParaRPr lang="en-US" sz="2400" b="1" u="sng">
              <a:solidFill>
                <a:srgbClr val="1155CC"/>
              </a:solidFill>
              <a:effectLst/>
              <a:ea typeface="Open Sans" panose="020B0606030504020204" pitchFamily="34" charset="0"/>
            </a:endParaRPr>
          </a:p>
          <a:p>
            <a:pPr lvl="1">
              <a:lnSpc>
                <a:spcPct val="115000"/>
              </a:lnSpc>
              <a:spcBef>
                <a:spcPts val="600"/>
              </a:spcBef>
              <a:spcAft>
                <a:spcPts val="600"/>
              </a:spcAft>
            </a:pPr>
            <a:r>
              <a:rPr lang="en-US" sz="2000">
                <a:ea typeface="Open Sans" panose="020B0606030504020204" pitchFamily="34" charset="0"/>
              </a:rPr>
              <a:t>This short slide show presentation provides the nuts and bolts of creative commons licenses and their conditions. Review the presentation first, including the embedded video. Then, come back to this module and continue learning.</a:t>
            </a:r>
            <a:endParaRPr lang="en-US" sz="2000">
              <a:ea typeface="Arial" panose="020B0604020202020204" pitchFamily="34" charset="0"/>
            </a:endParaRPr>
          </a:p>
        </p:txBody>
      </p:sp>
    </p:spTree>
    <p:extLst>
      <p:ext uri="{BB962C8B-B14F-4D97-AF65-F5344CB8AC3E}">
        <p14:creationId xmlns:p14="http://schemas.microsoft.com/office/powerpoint/2010/main" val="2831136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B3A2B-BC90-41B9-9E99-6B6A93317F3B}"/>
              </a:ext>
            </a:extLst>
          </p:cNvPr>
          <p:cNvSpPr>
            <a:spLocks noGrp="1"/>
          </p:cNvSpPr>
          <p:nvPr>
            <p:ph type="title"/>
          </p:nvPr>
        </p:nvSpPr>
        <p:spPr/>
        <p:txBody>
          <a:bodyPr/>
          <a:lstStyle/>
          <a:p>
            <a:r>
              <a:rPr lang="en-US"/>
              <a:t>Six Licenses</a:t>
            </a:r>
          </a:p>
        </p:txBody>
      </p:sp>
      <p:sp>
        <p:nvSpPr>
          <p:cNvPr id="3" name="Content Placeholder 2">
            <a:extLst>
              <a:ext uri="{FF2B5EF4-FFF2-40B4-BE49-F238E27FC236}">
                <a16:creationId xmlns:a16="http://schemas.microsoft.com/office/drawing/2014/main" id="{748210C1-49EB-464F-BFA5-0B3D85461DA7}"/>
              </a:ext>
            </a:extLst>
          </p:cNvPr>
          <p:cNvSpPr>
            <a:spLocks noGrp="1"/>
          </p:cNvSpPr>
          <p:nvPr>
            <p:ph idx="1"/>
          </p:nvPr>
        </p:nvSpPr>
        <p:spPr/>
        <p:txBody>
          <a:bodyPr/>
          <a:lstStyle/>
          <a:p>
            <a:pPr marL="0" indent="0">
              <a:buNone/>
            </a:pPr>
            <a:r>
              <a:rPr lang="en-US"/>
              <a:t>There are six different Creative Commons (CC) licenses that are useful combinations of conditions</a:t>
            </a:r>
          </a:p>
          <a:p>
            <a:pPr lvl="1"/>
            <a:r>
              <a:rPr lang="en-US" sz="2800"/>
              <a:t>All including the </a:t>
            </a:r>
            <a:r>
              <a:rPr lang="en-US" sz="2800" b="1"/>
              <a:t>primary condition of Attribution. </a:t>
            </a:r>
          </a:p>
          <a:p>
            <a:pPr marL="0" indent="0">
              <a:buNone/>
            </a:pPr>
            <a:endParaRPr lang="en-US"/>
          </a:p>
          <a:p>
            <a:pPr marL="0" indent="0">
              <a:buNone/>
            </a:pPr>
            <a:r>
              <a:rPr lang="en-US"/>
              <a:t>Understanding the meaning of each condition can be useful when deciding which CC license to use on your own work. </a:t>
            </a:r>
          </a:p>
          <a:p>
            <a:pPr marL="0" indent="0">
              <a:buNone/>
            </a:pPr>
            <a:endParaRPr lang="en-US"/>
          </a:p>
          <a:p>
            <a:pPr marL="0" indent="0">
              <a:buNone/>
            </a:pPr>
            <a:r>
              <a:rPr lang="en-US"/>
              <a:t>Understanding the meaning of the conditions can also be useful in evaluating an open resource.</a:t>
            </a:r>
          </a:p>
        </p:txBody>
      </p:sp>
    </p:spTree>
    <p:extLst>
      <p:ext uri="{BB962C8B-B14F-4D97-AF65-F5344CB8AC3E}">
        <p14:creationId xmlns:p14="http://schemas.microsoft.com/office/powerpoint/2010/main" val="2043900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pic>
        <p:nvPicPr>
          <p:cNvPr id="249" name="Google Shape;249;p46"/>
          <p:cNvPicPr preferRelativeResize="0"/>
          <p:nvPr/>
        </p:nvPicPr>
        <p:blipFill rotWithShape="1">
          <a:blip r:embed="rId3">
            <a:alphaModFix/>
          </a:blip>
          <a:srcRect/>
          <a:stretch/>
        </p:blipFill>
        <p:spPr>
          <a:xfrm>
            <a:off x="1137414" y="740522"/>
            <a:ext cx="9917173" cy="5376967"/>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pic>
        <p:nvPicPr>
          <p:cNvPr id="243" name="Google Shape;243;p45"/>
          <p:cNvPicPr preferRelativeResize="0"/>
          <p:nvPr/>
        </p:nvPicPr>
        <p:blipFill rotWithShape="1">
          <a:blip r:embed="rId3">
            <a:alphaModFix/>
          </a:blip>
          <a:srcRect/>
          <a:stretch/>
        </p:blipFill>
        <p:spPr>
          <a:xfrm>
            <a:off x="32821" y="2134256"/>
            <a:ext cx="12126383" cy="2589488"/>
          </a:xfrm>
          <a:prstGeom prst="rect">
            <a:avLst/>
          </a:prstGeom>
          <a:noFill/>
          <a:ln>
            <a:noFill/>
          </a:ln>
        </p:spPr>
      </p:pic>
      <p:sp>
        <p:nvSpPr>
          <p:cNvPr id="2" name="Title 1">
            <a:extLst>
              <a:ext uri="{FF2B5EF4-FFF2-40B4-BE49-F238E27FC236}">
                <a16:creationId xmlns:a16="http://schemas.microsoft.com/office/drawing/2014/main" id="{2DECA669-4E17-45AB-823F-14C1F557F0C2}"/>
              </a:ext>
            </a:extLst>
          </p:cNvPr>
          <p:cNvSpPr>
            <a:spLocks noGrp="1"/>
          </p:cNvSpPr>
          <p:nvPr>
            <p:ph type="title"/>
          </p:nvPr>
        </p:nvSpPr>
        <p:spPr/>
        <p:txBody>
          <a:bodyPr/>
          <a:lstStyle/>
          <a:p>
            <a:r>
              <a:rPr lang="en-US"/>
              <a:t>The Conditions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A791354-B1EE-49ED-9F4C-FDA9333AE01B}"/>
              </a:ext>
            </a:extLst>
          </p:cNvPr>
          <p:cNvSpPr>
            <a:spLocks noChangeArrowheads="1"/>
          </p:cNvSpPr>
          <p:nvPr/>
        </p:nvSpPr>
        <p:spPr bwMode="auto">
          <a:xfrm>
            <a:off x="0" y="-1"/>
            <a:ext cx="5486400" cy="5353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2049" name="image7.png" descr="CC Attribution logo">
            <a:extLst>
              <a:ext uri="{FF2B5EF4-FFF2-40B4-BE49-F238E27FC236}">
                <a16:creationId xmlns:a16="http://schemas.microsoft.com/office/drawing/2014/main" id="{B85F1532-E34D-4AC7-828C-3B4588F1C0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61719" y="1290016"/>
            <a:ext cx="4410961" cy="4277967"/>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F5F4459F-FB0A-4DDB-8DEC-6D10BBDE2BD0}"/>
              </a:ext>
            </a:extLst>
          </p:cNvPr>
          <p:cNvSpPr>
            <a:spLocks noChangeArrowheads="1"/>
          </p:cNvSpPr>
          <p:nvPr/>
        </p:nvSpPr>
        <p:spPr bwMode="auto">
          <a:xfrm>
            <a:off x="223024" y="723560"/>
            <a:ext cx="5977054" cy="56015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a:ln>
                  <a:noFill/>
                </a:ln>
                <a:solidFill>
                  <a:srgbClr val="000000"/>
                </a:solidFill>
                <a:effectLst/>
                <a:ea typeface="Open Sans" panose="020B0606030504020204" pitchFamily="34" charset="0"/>
              </a:rPr>
              <a:t>Attribution (BY)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rgbClr val="000000"/>
                </a:solidFill>
                <a:effectLst/>
                <a:ea typeface="Open Sans" panose="020B0606030504020204" pitchFamily="34" charset="0"/>
              </a:rPr>
              <a:t>The Attribution (BY) condition is fundamental to all CC licenses. What many creators care about most is receiving credit for their creative work.</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2800">
              <a:solidFill>
                <a:srgbClr val="000000"/>
              </a:solidFill>
              <a:ea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a:ln>
                  <a:noFill/>
                </a:ln>
                <a:solidFill>
                  <a:srgbClr val="000000"/>
                </a:solidFill>
                <a:effectLst/>
                <a:ea typeface="Open Sans" panose="020B0606030504020204" pitchFamily="34" charset="0"/>
              </a:rPr>
              <a:t>When reusing CC-licensed work, proper attribution must be given to the original creator — and to other contributors on the work, if any. The CC BY license is the most open of all the licenses and allows for the most re-use.</a:t>
            </a:r>
            <a:endParaRPr kumimoji="0" lang="en-US" altLang="en-US" sz="44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33110655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07D65E9B553A34287D1FC3F423E772B" ma:contentTypeVersion="14" ma:contentTypeDescription="Create a new document." ma:contentTypeScope="" ma:versionID="3927c89cb4913d60e808349d8e8004ef">
  <xsd:schema xmlns:xsd="http://www.w3.org/2001/XMLSchema" xmlns:xs="http://www.w3.org/2001/XMLSchema" xmlns:p="http://schemas.microsoft.com/office/2006/metadata/properties" xmlns:ns1="http://schemas.microsoft.com/sharepoint/v3" xmlns:ns2="88260a3c-b25d-4d85-a580-d3289615d548" xmlns:ns3="92fc5842-6d5e-4a82-971b-a4db27c9d5f5" targetNamespace="http://schemas.microsoft.com/office/2006/metadata/properties" ma:root="true" ma:fieldsID="8a1f635a4acfea7a5cdcc8a7f76bf7dc" ns1:_="" ns2:_="" ns3:_="">
    <xsd:import namespace="http://schemas.microsoft.com/sharepoint/v3"/>
    <xsd:import namespace="88260a3c-b25d-4d85-a580-d3289615d548"/>
    <xsd:import namespace="92fc5842-6d5e-4a82-971b-a4db27c9d5f5"/>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1:_ip_UnifiedCompliancePolicyProperties" minOccurs="0"/>
                <xsd:element ref="ns1:_ip_UnifiedCompliancePolicyUIAction"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2" nillable="true" ma:displayName="Unified Compliance Policy Properties" ma:hidden="true" ma:internalName="_ip_UnifiedCompliancePolicyProperties">
      <xsd:simpleType>
        <xsd:restriction base="dms:Note"/>
      </xsd:simpleType>
    </xsd:element>
    <xsd:element name="_ip_UnifiedCompliancePolicyUIAction" ma:index="13"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8260a3c-b25d-4d85-a580-d3289615d54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2fc5842-6d5e-4a82-971b-a4db27c9d5f5"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EE8391B4-9322-4EA8-BA90-22C9BBC79202}"/>
</file>

<file path=customXml/itemProps2.xml><?xml version="1.0" encoding="utf-8"?>
<ds:datastoreItem xmlns:ds="http://schemas.openxmlformats.org/officeDocument/2006/customXml" ds:itemID="{6618913C-6EEE-4DC3-9D19-2C8E94BCCD0F}">
  <ds:schemaRefs>
    <ds:schemaRef ds:uri="http://schemas.microsoft.com/sharepoint/v3/contenttype/forms"/>
  </ds:schemaRefs>
</ds:datastoreItem>
</file>

<file path=customXml/itemProps3.xml><?xml version="1.0" encoding="utf-8"?>
<ds:datastoreItem xmlns:ds="http://schemas.openxmlformats.org/officeDocument/2006/customXml" ds:itemID="{FD164912-A031-4AD5-A9D0-D4F0708AEE9C}">
  <ds:schemaRefs>
    <ds:schemaRef ds:uri="http://purl.org/dc/dcmitype/"/>
    <ds:schemaRef ds:uri="567dc259-9fd1-4989-9829-26ac7b223ba5"/>
    <ds:schemaRef ds:uri="http://purl.org/dc/elements/1.1/"/>
    <ds:schemaRef ds:uri="http://www.w3.org/XML/1998/namespace"/>
    <ds:schemaRef ds:uri="http://schemas.microsoft.com/office/2006/documentManagement/types"/>
    <ds:schemaRef ds:uri="http://schemas.openxmlformats.org/package/2006/metadata/core-properties"/>
    <ds:schemaRef ds:uri="http://schemas.microsoft.com/office/infopath/2007/PartnerControls"/>
    <ds:schemaRef ds:uri="5c2b37fe-4cd3-4b9b-b9df-b7c08d366a5a"/>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otalTime>3</TotalTime>
  <Words>1906</Words>
  <Application>Microsoft Office PowerPoint</Application>
  <PresentationFormat>Widescreen</PresentationFormat>
  <Paragraphs>160</Paragraphs>
  <Slides>26</Slides>
  <Notes>22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Calibri Light</vt:lpstr>
      <vt:lpstr>Google Sans</vt:lpstr>
      <vt:lpstr>Karla</vt:lpstr>
      <vt:lpstr>Open Sans</vt:lpstr>
      <vt:lpstr>Source Sans Pro</vt:lpstr>
      <vt:lpstr>Office Theme</vt:lpstr>
      <vt:lpstr>OTC OER Training</vt:lpstr>
      <vt:lpstr>Module 3: Creative Commons Licensing</vt:lpstr>
      <vt:lpstr>Learning Objectives</vt:lpstr>
      <vt:lpstr>Creative Commons Licensing</vt:lpstr>
      <vt:lpstr>CCBY, CCBYSA, CCBYNC, CCBYNCSA, CCBYNCND</vt:lpstr>
      <vt:lpstr>Six Licenses</vt:lpstr>
      <vt:lpstr>PowerPoint Presentation</vt:lpstr>
      <vt:lpstr>The Conditions</vt:lpstr>
      <vt:lpstr>PowerPoint Presentation</vt:lpstr>
      <vt:lpstr>PowerPoint Presentation</vt:lpstr>
      <vt:lpstr>PowerPoint Presentation</vt:lpstr>
      <vt:lpstr>PowerPoint Presentation</vt:lpstr>
      <vt:lpstr>Combining the Conditions</vt:lpstr>
      <vt:lpstr>PowerPoint Presentation</vt:lpstr>
      <vt:lpstr>Giving Credit Where Credit is Due</vt:lpstr>
      <vt:lpstr>How to Give Attribution</vt:lpstr>
      <vt:lpstr>CC Attribution</vt:lpstr>
      <vt:lpstr>Citation vs. Attribution</vt:lpstr>
      <vt:lpstr>Choosing A License For Your Work</vt:lpstr>
      <vt:lpstr>CC License Chooser</vt:lpstr>
      <vt:lpstr>Module 3 Review</vt:lpstr>
      <vt:lpstr>Review </vt:lpstr>
      <vt:lpstr>Review </vt:lpstr>
      <vt:lpstr>Review </vt:lpstr>
      <vt:lpstr>Remember! Open = Free + Permissions</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OER Licensing &amp; Copyright</dc:title>
  <dc:creator>Alison Cole</dc:creator>
  <cp:lastModifiedBy>Steven Chudnick</cp:lastModifiedBy>
  <cp:revision>22</cp:revision>
  <dcterms:created xsi:type="dcterms:W3CDTF">2021-05-11T12:38:22Z</dcterms:created>
  <dcterms:modified xsi:type="dcterms:W3CDTF">2022-02-16T15:59:35Z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0x010100C07D65E9B553A34287D1FC3F423E772B</vt:lpwstr>
  </property>
</Properties>
</file>