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3"/>
    <p:restoredTop sz="94631"/>
  </p:normalViewPr>
  <p:slideViewPr>
    <p:cSldViewPr snapToGrid="0">
      <p:cViewPr varScale="1">
        <p:scale>
          <a:sx n="123" d="100"/>
          <a:sy n="123" d="100"/>
        </p:scale>
        <p:origin x="960" y="1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Conference Abstract: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The beta Open-NJ Open and Affordable Resources (OpenNJ) repository collection is being developed for New Jersey higher education institutions. This repository benefits faculty members and program implementers by providing a centralized resource for finding and accessing open educational resources along with open and affordable materials adopted, adapted, and created for use at institutions within New Jersey. The session addresses how a state repository is used to assist faculty in identifying teaching materials; how educational content can be submitted to this state repository; and what features are needed to meet the needs of state educators.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6b2549bce3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6b2549bce3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6b2549bce3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6b2549bce3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6b2549bce3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6b2549bce3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6c19f6f25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6c19f6f25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solidFill>
                <a:srgbClr val="201F1E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6b1db1fe0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6b1db1fe0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6b1db1fe05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6b1db1fe05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6b2549bce3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6b2549bce3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6b1db1fe0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6b1db1fe0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b2549bce3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6b2549bce3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b2549bce3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b2549bce3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6b2549bce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6b2549bce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6b2549bce3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6b2549bce3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6d35206651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6d35206651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6b2549bce3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6b2549bce3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6b2549bce3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6b2549bce3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6b1db1fe05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6b1db1fe05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opennj.net/respons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mochoa@middlesexcc.edu" TargetMode="External"/><Relationship Id="rId4" Type="http://schemas.openxmlformats.org/officeDocument/2006/relationships/hyperlink" Target="mailto:mark.v.sullivan@sobekdigital.com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hyperlink" Target="mailto:mlala@middlesexcc.edu" TargetMode="External"/><Relationship Id="rId12" Type="http://schemas.openxmlformats.org/officeDocument/2006/relationships/hyperlink" Target="mailto:snshah@middlesexcc.edu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mochoa@middlesexcc.edu" TargetMode="External"/><Relationship Id="rId4" Type="http://schemas.openxmlformats.org/officeDocument/2006/relationships/hyperlink" Target="mailto:mark.v.sullivan@sobekdigital.com" TargetMode="External"/><Relationship Id="rId5" Type="http://schemas.openxmlformats.org/officeDocument/2006/relationships/hyperlink" Target="mailto:efasano@middlesexcc.edu" TargetMode="External"/><Relationship Id="rId6" Type="http://schemas.openxmlformats.org/officeDocument/2006/relationships/hyperlink" Target="mailto:MBridgeman@middlesexcc.edu" TargetMode="External"/><Relationship Id="rId7" Type="http://schemas.openxmlformats.org/officeDocument/2006/relationships/hyperlink" Target="mailto:laurabishop@hunschool.org" TargetMode="External"/><Relationship Id="rId8" Type="http://schemas.openxmlformats.org/officeDocument/2006/relationships/hyperlink" Target="mailto:ColeA@felician.edu" TargetMode="External"/><Relationship Id="rId9" Type="http://schemas.openxmlformats.org/officeDocument/2006/relationships/hyperlink" Target="mailto:maley@middlesexcc.edu" TargetMode="External"/><Relationship Id="rId10" Type="http://schemas.openxmlformats.org/officeDocument/2006/relationships/hyperlink" Target="mailto:msherif1@middlesexcc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opennj.net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tech.ed.gov/open/district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827350" y="1322450"/>
            <a:ext cx="83169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en" sz="3000" dirty="0" err="1">
                <a:latin typeface="Calibri" charset="0"/>
                <a:ea typeface="Calibri" charset="0"/>
                <a:cs typeface="Calibri" charset="0"/>
              </a:rPr>
              <a:t>OpenNJ</a:t>
            </a:r>
            <a:r>
              <a:rPr lang="en" sz="3000" dirty="0">
                <a:latin typeface="Calibri" charset="0"/>
                <a:ea typeface="Calibri" charset="0"/>
                <a:cs typeface="Calibri" charset="0"/>
              </a:rPr>
              <a:t> Open Educational Resources Collection: Creating a Digital Space for Faculty Connections</a:t>
            </a:r>
            <a:endParaRPr sz="3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1141750" y="2987150"/>
            <a:ext cx="7688100" cy="19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VALE Users’ Conference | January 8, 2020, 11:10am-noon</a:t>
            </a:r>
            <a:endParaRPr sz="14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Presented by </a:t>
            </a:r>
            <a:endParaRPr sz="12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Marilyn N. Ochoa, Middlesex County College (MCC)/VALE</a:t>
            </a:r>
            <a:endParaRPr sz="12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Mark V. Sullivan, </a:t>
            </a:r>
            <a:r>
              <a:rPr lang="en" sz="12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SobekCM</a:t>
            </a:r>
            <a:r>
              <a:rPr lang="en" sz="12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 </a:t>
            </a:r>
            <a:endParaRPr sz="12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Mayra </a:t>
            </a:r>
            <a:r>
              <a:rPr lang="en" sz="12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Aley</a:t>
            </a:r>
            <a:r>
              <a:rPr lang="en" sz="12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, MCC</a:t>
            </a:r>
            <a:endParaRPr sz="12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Laura Bishop, The Hun School of Princeton</a:t>
            </a:r>
            <a:endParaRPr sz="12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Matt Bridgeman, MCC/Rutgers University</a:t>
            </a:r>
            <a:endParaRPr sz="12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Alison Cole, </a:t>
            </a:r>
            <a:r>
              <a:rPr lang="en" sz="12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Felician</a:t>
            </a:r>
            <a:r>
              <a:rPr lang="en" sz="12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 University</a:t>
            </a:r>
            <a:endParaRPr sz="12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charset="0"/>
                <a:ea typeface="Calibri" charset="0"/>
                <a:cs typeface="Calibri" charset="0"/>
              </a:rPr>
              <a:t>Part II : Purpose and Development </a:t>
            </a:r>
            <a:endParaRPr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0" name="Google Shape;150;p22"/>
          <p:cNvSpPr txBox="1">
            <a:spLocks noGrp="1"/>
          </p:cNvSpPr>
          <p:nvPr>
            <p:ph type="body" idx="1"/>
          </p:nvPr>
        </p:nvSpPr>
        <p:spPr>
          <a:xfrm>
            <a:off x="729450" y="1701450"/>
            <a:ext cx="8414700" cy="28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General history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Clr>
                <a:srgbClr val="201F1E"/>
              </a:buClr>
              <a:buSzPts val="1400"/>
              <a:buFont typeface="Raleway"/>
              <a:buChar char="●"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Sponsors: Middlesex County College (MCC) and VALE, NJ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400"/>
              <a:buFont typeface="Raleway"/>
              <a:buChar char="●"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Software: SobekCM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400"/>
              <a:buFont typeface="Raleway"/>
              <a:buChar char="●"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Based on MCC Digital Collections (includes MCCOER and NJOER Toolkit collections)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Development and Implementation considerations 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Clr>
                <a:srgbClr val="201F1E"/>
              </a:buClr>
              <a:buSzPts val="1400"/>
              <a:buFont typeface="Raleway"/>
              <a:buChar char="●"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Reviewed: OER Commons, OpenStax, other state OER collections (e.g. OpenWashington) 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400"/>
              <a:buFont typeface="Raleway"/>
              <a:buChar char="●"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Customized: Information Architecture (collection and item organization), interface design, metadata, search and download features, and submission protocols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400"/>
              <a:buFont typeface="Raleway"/>
              <a:buChar char="●"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Researched: NJ-wide higher education OER content 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400"/>
              <a:buFont typeface="Raleway"/>
              <a:buChar char="●"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Open licenses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</p:txBody>
      </p:sp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8725" y="824875"/>
            <a:ext cx="1509425" cy="60459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/>
          <p:nvPr/>
        </p:nvSpPr>
        <p:spPr>
          <a:xfrm>
            <a:off x="7475297" y="783372"/>
            <a:ext cx="859800" cy="6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153" name="Google Shape;15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6800" y="1429475"/>
            <a:ext cx="1555425" cy="88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charset="0"/>
                <a:ea typeface="Calibri" charset="0"/>
                <a:cs typeface="Calibri" charset="0"/>
              </a:rPr>
              <a:t>Part II : Purpose and Development </a:t>
            </a:r>
            <a:endParaRPr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9" name="Google Shape;159;p23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Benefits of implementation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Clr>
                <a:srgbClr val="201F1E"/>
              </a:buClr>
              <a:buSzPts val="1400"/>
              <a:buFont typeface="Raleway"/>
              <a:buChar char="●"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Assist faculty and program implementers in identifying teaching materials that have been adopted or created in the state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400"/>
              <a:buFont typeface="Raleway"/>
              <a:buChar char="●"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Develops a statewide community of practice for educators interested in OER adoption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400"/>
              <a:buFont typeface="Raleway"/>
              <a:buChar char="●"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Enables representation of all VALE institutions if they have OER content without institutional overhead 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400"/>
              <a:buFont typeface="Raleway"/>
              <a:buChar char="●"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Allows familiarity with a repository system that may be useful for other digital library collections 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charset="0"/>
                <a:ea typeface="Calibri" charset="0"/>
                <a:cs typeface="Calibri" charset="0"/>
              </a:rPr>
              <a:t>Part II : Purpose and Development </a:t>
            </a:r>
            <a:endParaRPr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65" name="Google Shape;165;p24"/>
          <p:cNvSpPr txBox="1">
            <a:spLocks noGrp="1"/>
          </p:cNvSpPr>
          <p:nvPr>
            <p:ph type="body" idx="1"/>
          </p:nvPr>
        </p:nvSpPr>
        <p:spPr>
          <a:xfrm>
            <a:off x="729450" y="1701450"/>
            <a:ext cx="8140800" cy="29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Current content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Clr>
                <a:srgbClr val="201F1E"/>
              </a:buClr>
              <a:buSzPts val="1400"/>
              <a:buFont typeface="Raleway"/>
              <a:buChar char="●"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MCCDC subcollection Open Educational Resources Toolkit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400"/>
              <a:buFont typeface="Raleway"/>
              <a:buChar char="●"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Adopted textbooks from OpenStax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400"/>
              <a:buFont typeface="Raleway"/>
              <a:buChar char="●"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Known OER items solicited from faculty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400"/>
              <a:buFont typeface="Raleway"/>
              <a:buChar char="●"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Items discovered through bookstore and institution website review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400"/>
              <a:buFont typeface="Raleway"/>
              <a:buChar char="●"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Individual submissions by faculty and librarians 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Future content and sustaining the Open NJ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Clr>
                <a:srgbClr val="201F1E"/>
              </a:buClr>
              <a:buSzPts val="1400"/>
              <a:buFont typeface="Raleway"/>
              <a:buChar char="●"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Active review by OER repository subcommittee (initial content review board)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400"/>
              <a:buFont typeface="Raleway"/>
              <a:buChar char="●"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Establishment of an advisory review committee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400"/>
              <a:buFont typeface="Raleway"/>
              <a:buChar char="●"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Collaboration with individual institutions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400"/>
              <a:buFont typeface="Raleway"/>
              <a:buChar char="●"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Updating of harvesting relationships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charset="0"/>
                <a:ea typeface="Calibri" charset="0"/>
                <a:cs typeface="Calibri" charset="0"/>
              </a:rPr>
              <a:t>Part II : Purpose and Development </a:t>
            </a:r>
            <a:endParaRPr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71" name="Google Shape;171;p2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9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What to submit: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Clr>
                <a:srgbClr val="201F1E"/>
              </a:buClr>
              <a:buSzPts val="1400"/>
              <a:buFont typeface="Raleway"/>
              <a:buChar char="●"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Any educational resource you want to share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400"/>
              <a:buFont typeface="Raleway"/>
              <a:buChar char="●"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Open textbooks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400"/>
              <a:buFont typeface="Raleway"/>
              <a:buChar char="●"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Public domain materials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400"/>
              <a:buFont typeface="Raleway"/>
              <a:buChar char="●"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Syllabi, quizzes and other ancillaries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400"/>
              <a:buFont typeface="Raleway"/>
              <a:buChar char="●"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Study guides, test reviews, ….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</p:txBody>
      </p:sp>
      <p:pic>
        <p:nvPicPr>
          <p:cNvPr id="172" name="Google Shape;17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1227" y="1651700"/>
            <a:ext cx="3726925" cy="3103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charset="0"/>
                <a:ea typeface="Calibri" charset="0"/>
                <a:cs typeface="Calibri" charset="0"/>
              </a:rPr>
              <a:t>Part III: Usability Testing</a:t>
            </a:r>
            <a:endParaRPr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78" name="Google Shape;178;p26"/>
          <p:cNvSpPr txBox="1">
            <a:spLocks noGrp="1"/>
          </p:cNvSpPr>
          <p:nvPr>
            <p:ph type="body" idx="1"/>
          </p:nvPr>
        </p:nvSpPr>
        <p:spPr>
          <a:xfrm>
            <a:off x="729450" y="1853850"/>
            <a:ext cx="8414400" cy="29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Process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Clr>
                <a:srgbClr val="201F1E"/>
              </a:buClr>
              <a:buSzPts val="1400"/>
              <a:buFont typeface="Raleway"/>
              <a:buChar char="●"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Split into test groups based on color of your badge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400"/>
              <a:buFont typeface="Raleway"/>
              <a:buChar char="○"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Homepage and institutional homepage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400"/>
              <a:buFont typeface="Raleway"/>
              <a:buChar char="○"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Item record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400"/>
              <a:buFont typeface="Raleway"/>
              <a:buChar char="○"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Search functionality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400"/>
              <a:buFont typeface="Raleway"/>
              <a:buChar char="○"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The Kitchen Sink: whole website, name, submission options, other functions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400"/>
              <a:buFont typeface="Raleway"/>
              <a:buChar char="●"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Using OpenNJ testing will include: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400"/>
              <a:buFont typeface="Raleway"/>
              <a:buChar char="○"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Participants submitting demographic survey to group facilitator/note taker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400"/>
              <a:buFont typeface="Raleway"/>
              <a:buChar char="○"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Facilitators/note takers asking small groups pre-planned questions 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400"/>
              <a:buFont typeface="Raleway"/>
              <a:buChar char="○"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Focus group, task based scenarios, and card sorting as usability test methods 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400"/>
              <a:buFont typeface="Raleway"/>
              <a:buChar char="●"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Presenters will analyze collected data and report out later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 sz="1400"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 charset="0"/>
                <a:ea typeface="Calibri" charset="0"/>
                <a:cs typeface="Calibri" charset="0"/>
              </a:rPr>
              <a:t>Part III: Usability Testing</a:t>
            </a:r>
            <a:endParaRPr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84" name="Google Shape;184;p27"/>
          <p:cNvSpPr txBox="1">
            <a:spLocks noGrp="1"/>
          </p:cNvSpPr>
          <p:nvPr>
            <p:ph type="body" idx="1"/>
          </p:nvPr>
        </p:nvSpPr>
        <p:spPr>
          <a:xfrm>
            <a:off x="729450" y="1853850"/>
            <a:ext cx="8414400" cy="29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Test methods for user centered design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01F1E"/>
              </a:buClr>
              <a:buSzPts val="1400"/>
              <a:buFont typeface="Raleway"/>
              <a:buChar char="●"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Focus group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400"/>
              <a:buFont typeface="Raleway"/>
              <a:buChar char="○"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Purpose: identify user attitudes, reactions, and desires in a moderated discussion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400"/>
              <a:buFont typeface="Raleway"/>
              <a:buChar char="○"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Group: The Kitchen Sink: whole website, name, submission options, other functions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400"/>
              <a:buFont typeface="Raleway"/>
              <a:buChar char="●"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Task based scenarios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400"/>
              <a:buFont typeface="Raleway"/>
              <a:buChar char="○"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Purpose: reveal what type of content and functionality are desired, and assess ease of use of site based on user behavior when completing tasks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400"/>
              <a:buFont typeface="Raleway"/>
              <a:buChar char="○"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Group: search functionality and institutional homepage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400"/>
              <a:buFont typeface="Raleway"/>
              <a:buChar char="●"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Card sorting 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400"/>
              <a:buFont typeface="Raleway"/>
              <a:buChar char="○"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Purpose: evaluate the information architecture, ensure organization of site makes sense, and discover preferences for placement, labels, and general navigation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400"/>
              <a:buFont typeface="Raleway"/>
              <a:buChar char="○"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Groups: homepage, item record	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45720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For more information, please see </a:t>
            </a:r>
            <a:r>
              <a:rPr lang="en" sz="1400" b="1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Usability.gov</a:t>
            </a:r>
            <a:endParaRPr sz="1400" b="1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45720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</p:txBody>
      </p:sp>
      <p:sp>
        <p:nvSpPr>
          <p:cNvPr id="185" name="Google Shape;185;p27"/>
          <p:cNvSpPr txBox="1"/>
          <p:nvPr/>
        </p:nvSpPr>
        <p:spPr>
          <a:xfrm>
            <a:off x="3706550" y="67150"/>
            <a:ext cx="5600100" cy="2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Add </a:t>
            </a:r>
            <a:r>
              <a:rPr lang="en" dirty="0" err="1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OpenNJ</a:t>
            </a:r>
            <a:r>
              <a:rPr lang="en" dirty="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 comments at </a:t>
            </a:r>
            <a:r>
              <a:rPr lang="en" b="1" dirty="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https://</a:t>
            </a:r>
            <a:r>
              <a:rPr lang="en" b="1" dirty="0" err="1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OpenNJ.net</a:t>
            </a:r>
            <a:r>
              <a:rPr lang="en" b="1" dirty="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/response</a:t>
            </a:r>
            <a:endParaRPr dirty="0">
              <a:latin typeface="Calibri" charset="0"/>
              <a:ea typeface="Calibri" charset="0"/>
              <a:cs typeface="Calibri" charset="0"/>
              <a:sym typeface="La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charset="0"/>
                <a:ea typeface="Calibri" charset="0"/>
                <a:cs typeface="Calibri" charset="0"/>
              </a:rPr>
              <a:t>Part IV: Next Steps and Discussion</a:t>
            </a:r>
            <a:endParaRPr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1" name="Google Shape;191;p28"/>
          <p:cNvSpPr txBox="1">
            <a:spLocks noGrp="1"/>
          </p:cNvSpPr>
          <p:nvPr>
            <p:ph type="body" idx="1"/>
          </p:nvPr>
        </p:nvSpPr>
        <p:spPr>
          <a:xfrm>
            <a:off x="727650" y="1853850"/>
            <a:ext cx="7688700" cy="30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Our work isn’t done!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Clr>
                <a:srgbClr val="201F1E"/>
              </a:buClr>
              <a:buSzPts val="1400"/>
              <a:buFont typeface="Raleway"/>
              <a:buChar char="●"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Collect comments including recommendations, problem areas, etc. 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400"/>
              <a:buFont typeface="Raleway"/>
              <a:buChar char="○"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Add comments to </a:t>
            </a:r>
            <a:r>
              <a:rPr lang="en" sz="1400" b="1" u="sng">
                <a:solidFill>
                  <a:schemeClr val="hlink"/>
                </a:solidFill>
                <a:latin typeface="Calibri" charset="0"/>
                <a:ea typeface="Calibri" charset="0"/>
                <a:cs typeface="Calibri" charset="0"/>
                <a:sym typeface="Raleway"/>
                <a:hlinkClick r:id="rId3"/>
              </a:rPr>
              <a:t>https://OpenNJ.net/response</a:t>
            </a:r>
            <a:r>
              <a:rPr lang="en" sz="1400" b="1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  </a:t>
            </a: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or email us 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400"/>
              <a:buFont typeface="Raleway"/>
              <a:buChar char="●"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Put recommendations into practice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400"/>
              <a:buFont typeface="Raleway"/>
              <a:buChar char="○"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modify interface development by lead OER implementers 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400"/>
              <a:buFont typeface="Raleway"/>
              <a:buChar char="○"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create help resources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400"/>
              <a:buFont typeface="Raleway"/>
              <a:buChar char="●"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Review new content to add to the OpenNJ (advisory review committee)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400"/>
              <a:buFont typeface="Raleway"/>
              <a:buChar char="●"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Develop harvesting relationships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400"/>
              <a:buFont typeface="Raleway"/>
              <a:buChar char="●"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Create promotional materials and outreach processes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400"/>
              <a:buFont typeface="Raleway"/>
              <a:buChar char="●"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Recruit other committee members to help identify content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400"/>
              <a:buFont typeface="Raleway"/>
              <a:buChar char="●"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Sustain and grow!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 sz="1400"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charset="0"/>
                <a:ea typeface="Calibri" charset="0"/>
                <a:cs typeface="Calibri" charset="0"/>
              </a:rPr>
              <a:t>Questions? Comments?</a:t>
            </a:r>
            <a:endParaRPr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7" name="Google Shape;197;p29"/>
          <p:cNvSpPr txBox="1">
            <a:spLocks noGrp="1"/>
          </p:cNvSpPr>
          <p:nvPr>
            <p:ph type="body" idx="1"/>
          </p:nvPr>
        </p:nvSpPr>
        <p:spPr>
          <a:xfrm>
            <a:off x="729450" y="2079000"/>
            <a:ext cx="8414700" cy="30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General project development and volunteering questions</a:t>
            </a:r>
            <a:endParaRPr sz="14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Marilyn N. Ochoa, </a:t>
            </a:r>
            <a:r>
              <a:rPr lang="en" sz="1400" u="sng" dirty="0">
                <a:solidFill>
                  <a:schemeClr val="hlink"/>
                </a:solidFill>
                <a:latin typeface="Calibri" charset="0"/>
                <a:ea typeface="Calibri" charset="0"/>
                <a:cs typeface="Calibri" charset="0"/>
                <a:sym typeface="Raleway"/>
                <a:hlinkClick r:id="rId3"/>
              </a:rPr>
              <a:t>mochoa@middlesexcc.edu</a:t>
            </a:r>
            <a:r>
              <a:rPr lang="en" sz="1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, lead project manager and developer</a:t>
            </a:r>
            <a:endParaRPr sz="14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Technical </a:t>
            </a:r>
            <a:r>
              <a:rPr lang="en" sz="1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questions</a:t>
            </a:r>
            <a:endParaRPr sz="14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40005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Mark V. Sullivan, </a:t>
            </a:r>
            <a:r>
              <a:rPr lang="en" sz="1400" u="sng" dirty="0">
                <a:solidFill>
                  <a:schemeClr val="hlink"/>
                </a:solidFill>
                <a:latin typeface="Calibri" charset="0"/>
                <a:ea typeface="Calibri" charset="0"/>
                <a:cs typeface="Calibri" charset="0"/>
                <a:sym typeface="Raleway"/>
                <a:hlinkClick r:id="rId4"/>
              </a:rPr>
              <a:t>mark.v.sullivan@sobekdigital.com</a:t>
            </a:r>
            <a:r>
              <a:rPr lang="en" sz="1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, programmer and collection and interface </a:t>
            </a:r>
            <a:r>
              <a:rPr lang="en" sz="14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designer </a:t>
            </a:r>
            <a:endParaRPr lang="en-US" sz="14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9525" indent="0">
              <a:spcBef>
                <a:spcPts val="1200"/>
              </a:spcBef>
              <a:buNone/>
            </a:pPr>
            <a:r>
              <a:rPr lang="en-US" sz="1400" dirty="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Add </a:t>
            </a:r>
            <a:r>
              <a:rPr lang="en-US" sz="1400" dirty="0" smtClean="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comments at </a:t>
            </a:r>
            <a:r>
              <a:rPr lang="en-US" sz="1400" b="1" dirty="0" smtClean="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https</a:t>
            </a:r>
            <a:r>
              <a:rPr lang="en-US" sz="1400" b="1" dirty="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://</a:t>
            </a:r>
            <a:r>
              <a:rPr lang="en-US" sz="1400" b="1" dirty="0" err="1" smtClean="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OpenNJ.net</a:t>
            </a:r>
            <a:r>
              <a:rPr lang="en-US" sz="1400" b="1" dirty="0" smtClean="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/response</a:t>
            </a:r>
            <a:r>
              <a:rPr lang="en" sz="14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                                                                       </a:t>
            </a:r>
            <a:endParaRPr lang="en-US" sz="1400" b="1" dirty="0" smtClean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400050" lv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4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  			 			</a:t>
            </a:r>
            <a:r>
              <a:rPr lang="en" sz="14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Thank </a:t>
            </a:r>
            <a:r>
              <a:rPr lang="en" sz="14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you!     </a:t>
            </a:r>
            <a:endParaRPr sz="1400" b="1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charset="0"/>
                <a:ea typeface="Calibri" charset="0"/>
                <a:cs typeface="Calibri" charset="0"/>
              </a:rPr>
              <a:t>Implementation Team</a:t>
            </a:r>
            <a:endParaRPr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729450" y="1770723"/>
            <a:ext cx="8317200" cy="30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Marilyn N. </a:t>
            </a:r>
            <a:r>
              <a:rPr lang="en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Ochoa, </a:t>
            </a:r>
            <a:r>
              <a:rPr lang="en" u="sng" dirty="0">
                <a:solidFill>
                  <a:schemeClr val="hlink"/>
                </a:solidFill>
                <a:latin typeface="Calibri" charset="0"/>
                <a:ea typeface="Calibri" charset="0"/>
                <a:cs typeface="Calibri" charset="0"/>
                <a:sym typeface="Raleway"/>
                <a:hlinkClick r:id="rId3"/>
              </a:rPr>
              <a:t>mochoa@middlesexcc.edu</a:t>
            </a:r>
            <a:r>
              <a:rPr lang="en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, project manager and lead developer</a:t>
            </a:r>
            <a:endParaRPr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0" lvl="0" indent="0" algn="l" rtl="0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Mark V. Sullivan, </a:t>
            </a:r>
            <a:r>
              <a:rPr lang="en" u="sng" dirty="0">
                <a:solidFill>
                  <a:schemeClr val="hlink"/>
                </a:solidFill>
                <a:latin typeface="Calibri" charset="0"/>
                <a:ea typeface="Calibri" charset="0"/>
                <a:cs typeface="Calibri" charset="0"/>
                <a:sym typeface="Raleway"/>
                <a:hlinkClick r:id="rId4"/>
              </a:rPr>
              <a:t>mark.v.sullivan@sobekdigital.com</a:t>
            </a:r>
            <a:r>
              <a:rPr lang="en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, programmer, technical support, and lead designer</a:t>
            </a:r>
            <a:endParaRPr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0" lvl="0" indent="0" algn="l" rtl="0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Emma Fasano, </a:t>
            </a:r>
            <a:r>
              <a:rPr lang="en" u="sng" dirty="0">
                <a:solidFill>
                  <a:schemeClr val="hlink"/>
                </a:solidFill>
                <a:latin typeface="Calibri" charset="0"/>
                <a:ea typeface="Calibri" charset="0"/>
                <a:cs typeface="Calibri" charset="0"/>
                <a:sym typeface="Raleway"/>
                <a:hlinkClick r:id="rId5"/>
              </a:rPr>
              <a:t>efasano@middlesexcc.edu</a:t>
            </a:r>
            <a:r>
              <a:rPr lang="en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, interface designer, record creator, and content reviewer </a:t>
            </a:r>
            <a:endParaRPr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0" lvl="0" indent="0" algn="l" rtl="0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Matt Bridgeman, </a:t>
            </a:r>
            <a:r>
              <a:rPr lang="en" u="sng" dirty="0">
                <a:solidFill>
                  <a:schemeClr val="hlink"/>
                </a:solidFill>
                <a:latin typeface="Calibri" charset="0"/>
                <a:ea typeface="Calibri" charset="0"/>
                <a:cs typeface="Calibri" charset="0"/>
                <a:sym typeface="Raleway"/>
                <a:hlinkClick r:id="rId6"/>
              </a:rPr>
              <a:t>MBridgeman@middlesexcc.edu</a:t>
            </a:r>
            <a:r>
              <a:rPr lang="en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, content reviewer and usability test assistant </a:t>
            </a:r>
            <a:endParaRPr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0" lvl="0" indent="0" algn="l" rtl="0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Laura Bishop, </a:t>
            </a:r>
            <a:r>
              <a:rPr lang="en" u="sng" dirty="0">
                <a:solidFill>
                  <a:schemeClr val="hlink"/>
                </a:solidFill>
                <a:latin typeface="Calibri" charset="0"/>
                <a:ea typeface="Calibri" charset="0"/>
                <a:cs typeface="Calibri" charset="0"/>
                <a:sym typeface="Raleway"/>
                <a:hlinkClick r:id="rId7"/>
              </a:rPr>
              <a:t>laurabishop@hunschool.org</a:t>
            </a:r>
            <a:r>
              <a:rPr lang="en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, </a:t>
            </a:r>
            <a:r>
              <a:rPr lang="en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content reviewer and usability test assistant </a:t>
            </a:r>
            <a:endParaRPr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0" lvl="0" indent="0" algn="l" rtl="0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Alison Cole, </a:t>
            </a:r>
            <a:r>
              <a:rPr lang="en" u="sng" dirty="0">
                <a:solidFill>
                  <a:schemeClr val="accent5"/>
                </a:solidFill>
                <a:latin typeface="Calibri" charset="0"/>
                <a:ea typeface="Calibri" charset="0"/>
                <a:cs typeface="Calibri" charset="0"/>
                <a:sym typeface="Raleway"/>
                <a:hlinkClick r:id="rId8"/>
              </a:rPr>
              <a:t>ColeA@felician.edu</a:t>
            </a:r>
            <a:r>
              <a:rPr lang="en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, content reviewer and usability test assistant </a:t>
            </a:r>
            <a:endParaRPr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0" lvl="0" indent="0" algn="l" rtl="0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Mayra </a:t>
            </a:r>
            <a:r>
              <a:rPr lang="en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Aley</a:t>
            </a:r>
            <a:r>
              <a:rPr lang="en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, </a:t>
            </a:r>
            <a:r>
              <a:rPr lang="en" u="sng" dirty="0">
                <a:solidFill>
                  <a:schemeClr val="hlink"/>
                </a:solidFill>
                <a:latin typeface="Calibri" charset="0"/>
                <a:ea typeface="Calibri" charset="0"/>
                <a:cs typeface="Calibri" charset="0"/>
                <a:sym typeface="Raleway"/>
                <a:hlinkClick r:id="rId9"/>
              </a:rPr>
              <a:t>maley@middlesexcc.edu</a:t>
            </a:r>
            <a:r>
              <a:rPr lang="en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, usability testing assistant </a:t>
            </a:r>
            <a:endParaRPr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0" lvl="0" indent="0" algn="l" rtl="0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Mohamad </a:t>
            </a:r>
            <a:r>
              <a:rPr lang="en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Sherif</a:t>
            </a:r>
            <a:r>
              <a:rPr lang="en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, </a:t>
            </a:r>
            <a:r>
              <a:rPr lang="en" u="sng" dirty="0">
                <a:solidFill>
                  <a:schemeClr val="accent5"/>
                </a:solidFill>
                <a:latin typeface="Calibri" charset="0"/>
                <a:ea typeface="Calibri" charset="0"/>
                <a:cs typeface="Calibri" charset="0"/>
                <a:sym typeface="Raleway"/>
                <a:hlinkClick r:id="rId10"/>
              </a:rPr>
              <a:t>msherif1@middlesexcc.edu</a:t>
            </a:r>
            <a:r>
              <a:rPr lang="en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, quality controller</a:t>
            </a:r>
            <a:endParaRPr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0" lvl="0" indent="0" algn="l" rtl="0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Melissa </a:t>
            </a:r>
            <a:r>
              <a:rPr lang="en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Lala-Deliman</a:t>
            </a:r>
            <a:r>
              <a:rPr lang="en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, </a:t>
            </a:r>
            <a:r>
              <a:rPr lang="en" u="sng" dirty="0">
                <a:solidFill>
                  <a:schemeClr val="accent5"/>
                </a:solidFill>
                <a:latin typeface="Calibri" charset="0"/>
                <a:ea typeface="Calibri" charset="0"/>
                <a:cs typeface="Calibri" charset="0"/>
                <a:sym typeface="Raleway"/>
                <a:hlinkClick r:id="rId11"/>
              </a:rPr>
              <a:t>mlala@middlesexcc.edu</a:t>
            </a:r>
            <a:r>
              <a:rPr lang="en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, quality controller</a:t>
            </a:r>
            <a:endParaRPr dirty="0"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0" lvl="0" indent="0" algn="l" rtl="0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Smit Shah, </a:t>
            </a:r>
            <a:r>
              <a:rPr lang="en" u="sng" dirty="0">
                <a:solidFill>
                  <a:schemeClr val="accent5"/>
                </a:solidFill>
                <a:latin typeface="Calibri" charset="0"/>
                <a:ea typeface="Calibri" charset="0"/>
                <a:cs typeface="Calibri" charset="0"/>
                <a:sym typeface="Raleway"/>
                <a:hlinkClick r:id="rId12"/>
              </a:rPr>
              <a:t>snshah@middlesexcc.edu</a:t>
            </a:r>
            <a:r>
              <a:rPr lang="en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, quality controller</a:t>
            </a:r>
            <a:endParaRPr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charset="0"/>
                <a:ea typeface="Calibri" charset="0"/>
                <a:cs typeface="Calibri" charset="0"/>
              </a:rPr>
              <a:t>Session Goals </a:t>
            </a:r>
            <a:endParaRPr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84615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Explain how the state’s OpenNJ is used to assist faculty in identifying open educational resources (OER) and open and affordable resources (OAR)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Describe how educational content is included in OpenNJ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Discuss OpenNJ features needed by state educators through user testing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Collect attendees’ responses to OpenNJ for iterative design</a:t>
            </a:r>
            <a:r>
              <a:rPr lang="en" sz="1400" b="1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 (https://OpenNJ.net/response)</a:t>
            </a:r>
            <a:endParaRPr sz="1400" b="1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Have fun and establish/get to know your OER community of practice 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 sz="1400"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charset="0"/>
                <a:ea typeface="Calibri" charset="0"/>
                <a:cs typeface="Calibri" charset="0"/>
              </a:rPr>
              <a:t>Session Agenda </a:t>
            </a:r>
            <a:endParaRPr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Part I What is OpenNJ? - 2 minutes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Part II Purpose and Development - 10 minutes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Part III Usability Testing - 25 minutes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Part IV Next Steps and Discussion - 10 minutes</a:t>
            </a:r>
            <a:endParaRPr sz="1400"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1061" y="3156850"/>
            <a:ext cx="999858" cy="139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200" y="1423150"/>
            <a:ext cx="3241051" cy="276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7"/>
          <p:cNvSpPr txBox="1"/>
          <p:nvPr/>
        </p:nvSpPr>
        <p:spPr>
          <a:xfrm>
            <a:off x="355725" y="692225"/>
            <a:ext cx="3342600" cy="5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2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What is it, really?</a:t>
            </a:r>
            <a:endParaRPr sz="3000" b="1" dirty="0">
              <a:solidFill>
                <a:schemeClr val="dk2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</p:txBody>
      </p:sp>
      <p:pic>
        <p:nvPicPr>
          <p:cNvPr id="113" name="Google Shape;11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5224" y="1743250"/>
            <a:ext cx="1714500" cy="212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98477" y="982525"/>
            <a:ext cx="1270788" cy="1751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28275" y="1045038"/>
            <a:ext cx="1485900" cy="239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15800" y="2544050"/>
            <a:ext cx="1181100" cy="233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828275" y="3637725"/>
            <a:ext cx="1188149" cy="1396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621150" y="1719763"/>
            <a:ext cx="1524000" cy="24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326" y="489650"/>
            <a:ext cx="4371025" cy="4653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7796" y="1805775"/>
            <a:ext cx="1096875" cy="153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8"/>
          <p:cNvSpPr txBox="1">
            <a:spLocks noGrp="1"/>
          </p:cNvSpPr>
          <p:nvPr>
            <p:ph type="body" idx="1"/>
          </p:nvPr>
        </p:nvSpPr>
        <p:spPr>
          <a:xfrm>
            <a:off x="5881125" y="1597700"/>
            <a:ext cx="3263100" cy="33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OpenStax textbook adopted by:</a:t>
            </a:r>
            <a:endParaRPr sz="1400" b="1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Atlantic Cape Community College</a:t>
            </a:r>
            <a:endParaRPr sz="1400" b="1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Bergen Community College</a:t>
            </a:r>
            <a:endParaRPr sz="1400" b="1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Bloomfield College </a:t>
            </a:r>
            <a:endParaRPr sz="1400" b="1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Monmouth University</a:t>
            </a:r>
            <a:endParaRPr sz="1400" b="1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400" b="1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New Jersey City University</a:t>
            </a:r>
            <a:endParaRPr sz="1400" b="1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</p:txBody>
      </p:sp>
      <p:sp>
        <p:nvSpPr>
          <p:cNvPr id="126" name="Google Shape;126;p18"/>
          <p:cNvSpPr txBox="1">
            <a:spLocks noGrp="1"/>
          </p:cNvSpPr>
          <p:nvPr>
            <p:ph type="body" idx="1"/>
          </p:nvPr>
        </p:nvSpPr>
        <p:spPr>
          <a:xfrm>
            <a:off x="4782900" y="640525"/>
            <a:ext cx="3263100" cy="6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000" b="1" dirty="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An Example</a:t>
            </a:r>
            <a:endParaRPr sz="3000" b="1" dirty="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latin typeface="Calibri" charset="0"/>
                <a:ea typeface="Calibri" charset="0"/>
                <a:cs typeface="Calibri" charset="0"/>
              </a:rPr>
              <a:t>OpenNJ</a:t>
            </a:r>
            <a:r>
              <a:rPr lang="en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Elements</a:t>
            </a:r>
            <a:endParaRPr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2" name="Google Shape;132;p19"/>
          <p:cNvSpPr txBox="1">
            <a:spLocks noGrp="1"/>
          </p:cNvSpPr>
          <p:nvPr>
            <p:ph type="body" idx="1"/>
          </p:nvPr>
        </p:nvSpPr>
        <p:spPr>
          <a:xfrm>
            <a:off x="729450" y="1926475"/>
            <a:ext cx="7688700" cy="298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400"/>
              <a:buFont typeface="Raleway"/>
              <a:buChar char="●"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Main homepage 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400"/>
              <a:buFont typeface="Raleway"/>
              <a:buChar char="●"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Institutional homepages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400"/>
              <a:buFont typeface="Raleway"/>
              <a:buChar char="●"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Accessibility adherence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400"/>
              <a:buFont typeface="Raleway"/>
              <a:buChar char="●"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Full text searchable content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400"/>
              <a:buFont typeface="Raleway"/>
              <a:buChar char="●"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Multiple formats for viewing and open download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400"/>
              <a:buFont typeface="Raleway"/>
              <a:buChar char="●"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Relevant or related links from the item record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400"/>
              <a:buFont typeface="Raleway"/>
              <a:buChar char="●"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Creative Commons, public domain, and other licensing options per item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400"/>
              <a:buFont typeface="Raleway"/>
              <a:buChar char="●"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Statistics and sharing options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400"/>
              <a:buFont typeface="Raleway"/>
              <a:buChar char="●"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Item record mappable to a MARC record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400"/>
              <a:buFont typeface="Raleway"/>
              <a:buChar char="●"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100+ metadata field options from multiple schema 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400"/>
              <a:buFont typeface="Raleway"/>
              <a:buChar char="●"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Submission form 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400"/>
              <a:buFont typeface="Raleway"/>
              <a:buChar char="●"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Personal account setup with bookshelf options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 sz="1400"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charset="0"/>
                <a:ea typeface="Calibri" charset="0"/>
                <a:cs typeface="Calibri" charset="0"/>
              </a:rPr>
              <a:t>Part II : Purpose and Development </a:t>
            </a:r>
            <a:endParaRPr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8" name="Google Shape;138;p20"/>
          <p:cNvSpPr txBox="1">
            <a:spLocks noGrp="1"/>
          </p:cNvSpPr>
          <p:nvPr>
            <p:ph type="body" idx="1"/>
          </p:nvPr>
        </p:nvSpPr>
        <p:spPr>
          <a:xfrm>
            <a:off x="729450" y="1853850"/>
            <a:ext cx="8414700" cy="30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URL: </a:t>
            </a:r>
            <a:r>
              <a:rPr lang="en" sz="1400" u="sng">
                <a:solidFill>
                  <a:schemeClr val="hlink"/>
                </a:solidFill>
                <a:latin typeface="Calibri" charset="0"/>
                <a:ea typeface="Calibri" charset="0"/>
                <a:cs typeface="Calibri" charset="0"/>
                <a:sym typeface="Raleway"/>
                <a:hlinkClick r:id="rId3"/>
              </a:rPr>
              <a:t>https://OpenNJ.net/</a:t>
            </a:r>
            <a:endParaRPr sz="1400" u="sng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Full name: </a:t>
            </a: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Open-NJ Open Educational Resources (OpenNJ) repository 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General description: </a:t>
            </a: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a statewide digital repository or referatorium collection developed for New Jersey institutions of higher education so educators can find and access OER materials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Content: </a:t>
            </a:r>
            <a:endParaRPr sz="1400" b="1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9144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400"/>
              <a:buFont typeface="Raleway"/>
              <a:buChar char="●"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Open licensed or public domain OER adopted, adapted, and created for use in NJ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9144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400"/>
              <a:buFont typeface="Raleway"/>
              <a:buChar char="●"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Open and affordable materials adopted, adapted, and created for use in NJ/may be referred out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9144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400"/>
              <a:buFont typeface="Raleway"/>
              <a:buChar char="●"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Full text items with links to native sources as appropriate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Development Stage: </a:t>
            </a: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first release</a:t>
            </a:r>
            <a:endParaRPr sz="1400"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charset="0"/>
                <a:ea typeface="Calibri" charset="0"/>
                <a:cs typeface="Calibri" charset="0"/>
              </a:rPr>
              <a:t>Part II : Purpose and Development </a:t>
            </a:r>
            <a:endParaRPr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4" name="Google Shape;144;p21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8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Evidence of need 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Clr>
                <a:srgbClr val="201F1E"/>
              </a:buClr>
              <a:buSzPts val="1400"/>
              <a:buFont typeface="Raleway"/>
              <a:buChar char="●"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State policies exist regarding use of a platform, either through state development or collaboration with other states (e.g. (Louisiana, Michigan, Texas, #GoOpen states at the K12 level)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400"/>
              <a:buFont typeface="Raleway"/>
              <a:buChar char="○"/>
            </a:pPr>
            <a:r>
              <a:rPr lang="en" sz="1400" u="sng">
                <a:solidFill>
                  <a:schemeClr val="hlink"/>
                </a:solidFill>
                <a:latin typeface="Calibri" charset="0"/>
                <a:ea typeface="Calibri" charset="0"/>
                <a:cs typeface="Calibri" charset="0"/>
                <a:sym typeface="Arial"/>
                <a:hlinkClick r:id="rId3"/>
              </a:rPr>
              <a:t>https://tech.ed.gov/open/districts/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400"/>
              <a:buFont typeface="Raleway"/>
              <a:buChar char="●"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VALE Consortium (Open Textbook Network) offers access to original work but does not accept derivatives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400"/>
              <a:buFont typeface="Raleway"/>
              <a:buChar char="●"/>
            </a:pPr>
            <a:r>
              <a:rPr lang="en" sz="1400">
                <a:solidFill>
                  <a:srgbClr val="201F1E"/>
                </a:solidFill>
                <a:latin typeface="Calibri" charset="0"/>
                <a:ea typeface="Calibri" charset="0"/>
                <a:cs typeface="Calibri" charset="0"/>
                <a:sym typeface="Raleway"/>
              </a:rPr>
              <a:t>Independent repositories exist for some institutions (Rutgers University, Middlesex County College, Passaic County Community College through OER Commons), but may be too costly for smaller institutions</a:t>
            </a: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solidFill>
                <a:srgbClr val="201F1E"/>
              </a:solidFill>
              <a:latin typeface="Calibri" charset="0"/>
              <a:ea typeface="Calibri" charset="0"/>
              <a:cs typeface="Calibri" charset="0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 sz="1400"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1260</Words>
  <Application>Microsoft Macintosh PowerPoint</Application>
  <PresentationFormat>On-screen Show (16:9)</PresentationFormat>
  <Paragraphs>157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Raleway</vt:lpstr>
      <vt:lpstr>Arial</vt:lpstr>
      <vt:lpstr>Calibri</vt:lpstr>
      <vt:lpstr>Times New Roman</vt:lpstr>
      <vt:lpstr>Lato</vt:lpstr>
      <vt:lpstr>Streamline</vt:lpstr>
      <vt:lpstr>The OpenNJ Open Educational Resources Collection: Creating a Digital Space for Faculty Connections</vt:lpstr>
      <vt:lpstr>Implementation Team</vt:lpstr>
      <vt:lpstr>Session Goals </vt:lpstr>
      <vt:lpstr>Session Agenda </vt:lpstr>
      <vt:lpstr>PowerPoint Presentation</vt:lpstr>
      <vt:lpstr>PowerPoint Presentation</vt:lpstr>
      <vt:lpstr>OpenNJ Elements</vt:lpstr>
      <vt:lpstr>Part II : Purpose and Development </vt:lpstr>
      <vt:lpstr>Part II : Purpose and Development </vt:lpstr>
      <vt:lpstr>Part II : Purpose and Development </vt:lpstr>
      <vt:lpstr>Part II : Purpose and Development </vt:lpstr>
      <vt:lpstr>Part II : Purpose and Development </vt:lpstr>
      <vt:lpstr>Part II : Purpose and Development </vt:lpstr>
      <vt:lpstr>Part III: Usability Testing</vt:lpstr>
      <vt:lpstr>Part III: Usability Testing</vt:lpstr>
      <vt:lpstr>Part IV: Next Steps and Discussion</vt:lpstr>
      <vt:lpstr>Questions? Comments?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OpenNJ Open Educational Resources Collection: Creating a Digital Space for Faculty Connections</dc:title>
  <cp:lastModifiedBy>marilyn ochoa</cp:lastModifiedBy>
  <cp:revision>1</cp:revision>
  <dcterms:modified xsi:type="dcterms:W3CDTF">2020-01-08T12:08:42Z</dcterms:modified>
</cp:coreProperties>
</file>